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3" r:id="rId5"/>
    <p:sldId id="264" r:id="rId6"/>
    <p:sldId id="266" r:id="rId7"/>
    <p:sldId id="269" r:id="rId8"/>
    <p:sldId id="270" r:id="rId9"/>
    <p:sldId id="267" r:id="rId10"/>
    <p:sldId id="271" r:id="rId11"/>
    <p:sldId id="272" r:id="rId12"/>
    <p:sldId id="273" r:id="rId13"/>
    <p:sldId id="268" r:id="rId14"/>
    <p:sldId id="274" r:id="rId15"/>
    <p:sldId id="275" r:id="rId16"/>
    <p:sldId id="265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" autoAdjust="0"/>
    <p:restoredTop sz="94660" autoAdjust="0"/>
  </p:normalViewPr>
  <p:slideViewPr>
    <p:cSldViewPr snapToGrid="0">
      <p:cViewPr>
        <p:scale>
          <a:sx n="84" d="100"/>
          <a:sy n="84" d="100"/>
        </p:scale>
        <p:origin x="90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9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4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2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kr/url?sa=i&amp;rct=j&amp;q=&amp;esrc=s&amp;source=images&amp;cd=&amp;cad=rja&amp;uact=8&amp;ved=&amp;url=https%3A%2F%2Frealnews.co.kr%2Farchives%2F10329%2F%25EC%25A3%25BC%25EC%259E%2590%25ED%2595%2599&amp;psig=AOvVaw3h_N0Jv5F1u6Z8X23FgH9k&amp;ust=157235855343768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.kr/url?sa=i&amp;rct=j&amp;q=&amp;esrc=s&amp;source=images&amp;cd=&amp;cad=rja&amp;uact=8&amp;ved=2ahUKEwjt5cq3l7_lAhUCO3AKHcQXDF4QjRx6BAgBEAQ&amp;url=https%3A%2F%2Ftwitter.com%2Fkyotoyumeyakata%2Fstatus%2F626640665691058176%3Flang%3Dfa&amp;psig=AOvVaw1WxYBDsLGRhtvdFt0WxUIs&amp;ust=15723599401542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source=images&amp;cd=&amp;ved=2ahUKEwjAh8Hbl7_lAhVZUN4KHZ28AnkQjRx6BAgBEAQ&amp;url=http%3A%2F%2Fm.blog.yes24.com%2Fsisajapan%2Fpost%2F6438314&amp;psig=AOvVaw2zEeZWKnMYODNTobZwYBZh&amp;ust=1572360030059294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photojapan.tistory.com/m/142?category=30109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starsailoris" TargetMode="External"/><Relationship Id="rId2" Type="http://schemas.openxmlformats.org/officeDocument/2006/relationships/hyperlink" Target="https://blog.naver.com/starsailoris/2212014423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naver.com/starsailoris/22120446276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kr/url?sa=i&amp;rct=j&amp;q=&amp;esrc=s&amp;source=images&amp;cd=&amp;ved=2ahUKEwjKku_I4r7lAhVJZt4KHf6eC2UQjRx6BAgBEAQ&amp;url=http%3A%2F%2Fm.blog.daum.net%2Fsantaclausly%2F11793906%3FcategoryId%3D416565&amp;psig=AOvVaw3H6De4HqhDNXjo-nh5TJFY&amp;ust=15723457058649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kr/url?sa=i&amp;rct=j&amp;q=&amp;esrc=s&amp;source=images&amp;cd=&amp;ved=2ahUKEwjKncrM6b7lAhWSBIgKHQp8B-AQjRx6BAgBEAQ&amp;url=https%3A%2F%2Fko.wikipedia.org%2Fwiki%2F%25EC%2598%25A4%25EC%2598%25A4%25EC%25B9%25B4_%25EB%258B%25A4%25EB%258B%25A4%25EC%258A%25A4%25EC%25BC%2580&amp;psig=AOvVaw1iYxg-970Z-8WN3hsstL3s&amp;ust=15723476475508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igvedawiki.net/w/%EC%82%AC%EB%AC%B4%EB%9D%BC%EC%9D%B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1477304" y="1329121"/>
            <a:ext cx="9382539" cy="967409"/>
          </a:xfrm>
          <a:prstGeom prst="roundRect">
            <a:avLst>
              <a:gd name="adj" fmla="val 50000"/>
            </a:avLst>
          </a:prstGeom>
          <a:solidFill>
            <a:srgbClr val="FFEBE2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이등변 삼각형 15"/>
          <p:cNvSpPr/>
          <p:nvPr/>
        </p:nvSpPr>
        <p:spPr>
          <a:xfrm rot="12600000">
            <a:off x="7944306" y="1997108"/>
            <a:ext cx="894764" cy="774693"/>
          </a:xfrm>
          <a:prstGeom prst="triangle">
            <a:avLst>
              <a:gd name="adj" fmla="val 0"/>
            </a:avLst>
          </a:prstGeom>
          <a:solidFill>
            <a:srgbClr val="FFEBE2"/>
          </a:solidFill>
          <a:ln w="38100">
            <a:noFill/>
          </a:ln>
          <a:effectLst>
            <a:outerShdw dist="50800" dir="2700000" algn="tl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97212" y="1365506"/>
            <a:ext cx="4570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에도시대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3</a:t>
            </a:r>
            <a:r>
              <a:rPr lang="ko-KR" altLang="en-US" sz="4400" b="1" kern="0" dirty="0" err="1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74735" y="4369829"/>
            <a:ext cx="1113035" cy="450539"/>
            <a:chOff x="513820" y="914400"/>
            <a:chExt cx="2971800" cy="5969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13820" y="914400"/>
              <a:ext cx="2971800" cy="596900"/>
            </a:xfrm>
            <a:prstGeom prst="roundRect">
              <a:avLst>
                <a:gd name="adj" fmla="val 5000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소속</a:t>
              </a:r>
              <a:r>
                <a:rPr lang="en-US" altLang="ko-KR" sz="14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/</a:t>
              </a:r>
              <a:r>
                <a:rPr lang="ko-KR" altLang="en-US" sz="14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학번</a:t>
              </a:r>
              <a:endParaRPr lang="en-US" altLang="ko-KR" sz="1400" b="1" dirty="0">
                <a:solidFill>
                  <a:srgbClr val="FFC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619676" y="971466"/>
              <a:ext cx="2760086" cy="48276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5087770" y="4423692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일본어 일본학과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21801902</a:t>
            </a:r>
            <a:endParaRPr lang="en-US" altLang="ko-KR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4065544" y="4954526"/>
            <a:ext cx="931414" cy="450539"/>
            <a:chOff x="513820" y="914400"/>
            <a:chExt cx="2971800" cy="596900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513820" y="914400"/>
              <a:ext cx="2971800" cy="596900"/>
            </a:xfrm>
            <a:prstGeom prst="roundRect">
              <a:avLst>
                <a:gd name="adj" fmla="val 5000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rPr>
                <a:t>이름</a:t>
              </a:r>
              <a:endParaRPr lang="en-US" altLang="ko-KR" sz="1400" b="1" dirty="0">
                <a:solidFill>
                  <a:srgbClr val="FFC00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619676" y="971466"/>
              <a:ext cx="2760086" cy="48276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5259286" y="501822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김세진</a:t>
            </a:r>
            <a:endParaRPr lang="en-US" altLang="ko-KR" b="1" dirty="0"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4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>
            <a:off x="794941" y="3141325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30150" y="16419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간세이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4426498" y="1030305"/>
            <a:ext cx="143338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농촌 재건 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9" y="1041569"/>
            <a:ext cx="148250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prstClr val="white"/>
                </a:solidFill>
              </a:rPr>
              <a:t>마쓰다이라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white"/>
                </a:solidFill>
              </a:rPr>
              <a:t>사다노부의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등장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10280914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개혁의 좌절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7264398" y="1019036"/>
            <a:ext cx="142884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3EAADA"/>
                </a:solidFill>
              </a:rPr>
              <a:t>풍</a:t>
            </a:r>
            <a:r>
              <a:rPr lang="ko-KR" altLang="en-US" sz="1400" b="1" dirty="0" smtClean="0">
                <a:solidFill>
                  <a:srgbClr val="3EAADA"/>
                </a:solidFill>
              </a:rPr>
              <a:t>속과 언론의 통제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5993596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경제정책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8860665" y="1019036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사상의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382930" y="3093312"/>
            <a:ext cx="7529689" cy="2852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srgbClr val="333333"/>
                </a:solidFill>
                <a:latin typeface="Gulim"/>
              </a:rPr>
              <a:t>  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도박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노름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매춘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도둑질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강도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 err="1">
                <a:solidFill>
                  <a:srgbClr val="333333"/>
                </a:solidFill>
                <a:latin typeface="Gulim"/>
              </a:rPr>
              <a:t>무숙자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구걸 등을 단속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금지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성풍속과 일탈행위를 규제하기 위한 것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방종한 성풍속과 문란한 사회질서를 가장 경계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사창가가 단속되었고 남녀 혼욕의 풍속도 금지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</p:txBody>
      </p:sp>
      <p:sp>
        <p:nvSpPr>
          <p:cNvPr id="7" name="사각형 설명선 6"/>
          <p:cNvSpPr/>
          <p:nvPr/>
        </p:nvSpPr>
        <p:spPr>
          <a:xfrm>
            <a:off x="3273777" y="1625600"/>
            <a:ext cx="3584221" cy="888230"/>
          </a:xfrm>
          <a:prstGeom prst="wedgeRectCallout">
            <a:avLst>
              <a:gd name="adj1" fmla="val 28981"/>
              <a:gd name="adj2" fmla="val 8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>
                <a:solidFill>
                  <a:schemeClr val="bg1"/>
                </a:solidFill>
              </a:rPr>
              <a:t>엄격한 </a:t>
            </a:r>
            <a:r>
              <a:rPr lang="ko-KR" altLang="en-US" sz="2000" b="1" dirty="0" err="1" smtClean="0">
                <a:solidFill>
                  <a:schemeClr val="bg1"/>
                </a:solidFill>
              </a:rPr>
              <a:t>검약령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>
            <a:off x="794941" y="3141325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30150" y="16419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간세이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4426498" y="1030305"/>
            <a:ext cx="143338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농촌 재건 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9" y="1041569"/>
            <a:ext cx="148250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prstClr val="white"/>
                </a:solidFill>
              </a:rPr>
              <a:t>마쓰다이라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white"/>
                </a:solidFill>
              </a:rPr>
              <a:t>사다노부의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등장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264398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풍속과 언론의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8745468" y="1019036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사상의 통제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5993596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경제정책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10358186" y="1041569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개혁의 좌절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주자학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63" y="1627988"/>
            <a:ext cx="3989708" cy="26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4672" y="1731734"/>
            <a:ext cx="47293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주자학을 제외한 다른 유학의 학파는 이학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</a:t>
            </a:r>
            <a:endParaRPr lang="en-US" altLang="ko-KR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주자학 이외 학문에 대한 교습 금지 조치는 학계에 충격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반대론이 제기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이학의 금지 조치는 이런 구상을 구체화시키기 위한 준비 단계였다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dirty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 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이런 위기의 상황에서 막부는 정학으로서 주자학을 채용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일본 사회를 하나의 규범으로 통합하려 했다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주자학을 통해 무사의 교육과 풍속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언론통제를 수반하는 민중교육을 실시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전국적으로 </a:t>
            </a:r>
            <a:r>
              <a:rPr lang="ko-KR" altLang="en-US" dirty="0" err="1">
                <a:solidFill>
                  <a:srgbClr val="333333"/>
                </a:solidFill>
                <a:latin typeface="Gulim"/>
              </a:rPr>
              <a:t>효행자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dirty="0" err="1">
                <a:solidFill>
                  <a:srgbClr val="333333"/>
                </a:solidFill>
                <a:latin typeface="Gulim"/>
              </a:rPr>
              <a:t>기특자를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 조사하여 </a:t>
            </a:r>
            <a:r>
              <a:rPr lang="ko-KR" altLang="en-US" dirty="0" err="1">
                <a:solidFill>
                  <a:srgbClr val="333333"/>
                </a:solidFill>
                <a:latin typeface="Gulim"/>
              </a:rPr>
              <a:t>효의록을</a:t>
            </a:r>
            <a:r>
              <a:rPr lang="ko-KR" altLang="en-US" dirty="0">
                <a:solidFill>
                  <a:srgbClr val="333333"/>
                </a:solidFill>
                <a:latin typeface="Gulim"/>
              </a:rPr>
              <a:t> 작성</a:t>
            </a:r>
            <a:r>
              <a:rPr lang="en-US" altLang="ko-KR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4963" y="4489435"/>
            <a:ext cx="3898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err="1" smtClean="0">
                <a:solidFill>
                  <a:srgbClr val="C00000"/>
                </a:solidFill>
                <a:latin typeface="Gulim"/>
              </a:rPr>
              <a:t>하야시</a:t>
            </a:r>
            <a:r>
              <a:rPr lang="ko-KR" altLang="en-US" dirty="0" smtClean="0">
                <a:solidFill>
                  <a:srgbClr val="C00000"/>
                </a:solidFill>
                <a:latin typeface="Gulim"/>
              </a:rPr>
              <a:t> </a:t>
            </a:r>
            <a:r>
              <a:rPr lang="ko-KR" altLang="en-US" dirty="0" err="1">
                <a:solidFill>
                  <a:srgbClr val="C00000"/>
                </a:solidFill>
                <a:latin typeface="Gulim"/>
              </a:rPr>
              <a:t>라잔의</a:t>
            </a:r>
            <a:r>
              <a:rPr lang="ko-KR" altLang="en-US" dirty="0">
                <a:solidFill>
                  <a:srgbClr val="C00000"/>
                </a:solidFill>
                <a:latin typeface="Gulim"/>
              </a:rPr>
              <a:t> 자손에 의해 운영되고 있었던 성당의 </a:t>
            </a:r>
            <a:r>
              <a:rPr lang="ko-KR" altLang="en-US" dirty="0" err="1">
                <a:solidFill>
                  <a:srgbClr val="C00000"/>
                </a:solidFill>
                <a:latin typeface="Gulim"/>
              </a:rPr>
              <a:t>학문소에</a:t>
            </a:r>
            <a:r>
              <a:rPr lang="ko-KR" altLang="en-US" dirty="0">
                <a:solidFill>
                  <a:srgbClr val="C00000"/>
                </a:solidFill>
                <a:latin typeface="Gulim"/>
              </a:rPr>
              <a:t> </a:t>
            </a:r>
            <a:endParaRPr lang="en-US" altLang="ko-KR" dirty="0" smtClean="0">
              <a:solidFill>
                <a:srgbClr val="C00000"/>
              </a:solidFill>
              <a:latin typeface="Gulim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rgbClr val="C00000"/>
              </a:solidFill>
              <a:latin typeface="Gulim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C00000"/>
                </a:solidFill>
                <a:latin typeface="Gulim"/>
              </a:rPr>
              <a:t>주자학 </a:t>
            </a:r>
            <a:r>
              <a:rPr lang="ko-KR" altLang="en-US" dirty="0">
                <a:solidFill>
                  <a:srgbClr val="C00000"/>
                </a:solidFill>
                <a:latin typeface="Gulim"/>
              </a:rPr>
              <a:t>이외에는 가르치지 </a:t>
            </a:r>
            <a:r>
              <a:rPr lang="ko-KR" altLang="en-US" dirty="0" err="1">
                <a:solidFill>
                  <a:srgbClr val="C00000"/>
                </a:solidFill>
                <a:latin typeface="Gulim"/>
              </a:rPr>
              <a:t>말것을</a:t>
            </a:r>
            <a:r>
              <a:rPr lang="ko-KR" altLang="en-US" dirty="0">
                <a:solidFill>
                  <a:srgbClr val="C00000"/>
                </a:solidFill>
                <a:latin typeface="Gulim"/>
              </a:rPr>
              <a:t> 명령</a:t>
            </a:r>
            <a:r>
              <a:rPr lang="en-US" altLang="ko-KR" dirty="0">
                <a:solidFill>
                  <a:srgbClr val="C00000"/>
                </a:solidFill>
                <a:latin typeface="Gulim"/>
              </a:rPr>
              <a:t>. </a:t>
            </a:r>
            <a:endParaRPr lang="ko-KR" altLang="en-US" dirty="0">
              <a:solidFill>
                <a:srgbClr val="C00000"/>
              </a:solidFill>
              <a:latin typeface="Dotum"/>
            </a:endParaRP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>
            <a:off x="794941" y="3141325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30150" y="16419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간세이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4426498" y="1030305"/>
            <a:ext cx="143338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농촌 재건 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9" y="1041569"/>
            <a:ext cx="148250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prstClr val="white"/>
                </a:solidFill>
              </a:rPr>
              <a:t>마쓰다이라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white"/>
                </a:solidFill>
              </a:rPr>
              <a:t>사다노부의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등장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264398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풍속과 언론의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10148552" y="1030305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개혁의 좌절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solidFill>
                <a:srgbClr val="333333"/>
              </a:solidFill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867095" y="175371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3A3A3A"/>
                </a:solidFill>
              </a:rPr>
              <a:t>교호개혁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5993596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경제정책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8744755" y="1030305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사상의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3238691" y="1862879"/>
            <a:ext cx="2389924" cy="1678107"/>
          </a:xfrm>
          <a:prstGeom prst="rightArrow">
            <a:avLst>
              <a:gd name="adj1" fmla="val 65313"/>
              <a:gd name="adj2" fmla="val 46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개혁이 엄격했다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93596" y="1753715"/>
            <a:ext cx="526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민중들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규제가 고통스러워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쇼군주변의</a:t>
            </a:r>
            <a:r>
              <a:rPr lang="ko-KR" altLang="en-US" dirty="0" smtClean="0"/>
              <a:t> 인물들 </a:t>
            </a:r>
            <a:r>
              <a:rPr lang="en-US" altLang="ko-KR" dirty="0" smtClean="0"/>
              <a:t>:  </a:t>
            </a:r>
            <a:r>
              <a:rPr lang="ko-KR" altLang="en-US" dirty="0" smtClean="0"/>
              <a:t>사사건건 </a:t>
            </a:r>
            <a:r>
              <a:rPr lang="ko-KR" altLang="en-US" dirty="0" err="1" smtClean="0"/>
              <a:t>사다노부와</a:t>
            </a:r>
            <a:r>
              <a:rPr lang="ko-KR" altLang="en-US" dirty="0" smtClean="0"/>
              <a:t> 충돌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4755" y="3846654"/>
            <a:ext cx="8252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간세이</a:t>
            </a:r>
            <a:r>
              <a:rPr lang="ko-KR" altLang="en-US" dirty="0"/>
              <a:t> 개혁은 교호 개혁과 마찬가지로 봉건제도를 </a:t>
            </a:r>
            <a:r>
              <a:rPr lang="ko-KR" altLang="en-US" dirty="0" err="1" smtClean="0"/>
              <a:t>재편성하려함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농촌의 재건을 기초로 하면서 발전하던 상업자본을 억압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smtClean="0"/>
              <a:t>  </a:t>
            </a:r>
            <a:r>
              <a:rPr lang="en-US" altLang="ko-KR" dirty="0" smtClean="0"/>
              <a:t>- </a:t>
            </a:r>
            <a:r>
              <a:rPr lang="ko-KR" altLang="en-US" dirty="0"/>
              <a:t>풍속을 바로잡고</a:t>
            </a:r>
            <a:r>
              <a:rPr lang="en-US" altLang="ko-KR" dirty="0"/>
              <a:t>, </a:t>
            </a:r>
            <a:r>
              <a:rPr lang="ko-KR" altLang="en-US" dirty="0"/>
              <a:t>사상을 통일</a:t>
            </a:r>
            <a:r>
              <a:rPr lang="en-US" altLang="ko-KR" dirty="0"/>
              <a:t>, </a:t>
            </a:r>
            <a:r>
              <a:rPr lang="ko-KR" altLang="en-US" dirty="0"/>
              <a:t>막부의 적자 재정을 재건하려고 하였다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하지만 동요하기 시작한 봉건사회의 질서를 바람직한 방향으로 유도한다는 것은 매우 어려운 일</a:t>
            </a:r>
            <a:r>
              <a:rPr lang="en-US" altLang="ko-KR" dirty="0"/>
              <a:t>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덴포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8720424" y="1023781"/>
            <a:ext cx="296357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급진적인 개혁처방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5920157" y="1019036"/>
            <a:ext cx="269580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생활과 </a:t>
            </a:r>
            <a:r>
              <a:rPr lang="ko-KR" altLang="en-US" sz="1400" b="1" dirty="0">
                <a:solidFill>
                  <a:prstClr val="white"/>
                </a:solidFill>
              </a:rPr>
              <a:t>풍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속의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2844798" y="1030305"/>
            <a:ext cx="292636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경제정책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06973" y="4899897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3A3A3A"/>
                </a:solidFill>
              </a:rPr>
              <a:t>교호개혁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94941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0576" y="2076721"/>
            <a:ext cx="8466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 err="1">
                <a:solidFill>
                  <a:srgbClr val="FF0000"/>
                </a:solidFill>
              </a:rPr>
              <a:t>귀농령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  <a:p>
            <a:r>
              <a:rPr lang="ko-KR" altLang="en-US" dirty="0"/>
              <a:t>     </a:t>
            </a:r>
            <a:r>
              <a:rPr lang="en-US" altLang="ko-KR" dirty="0"/>
              <a:t>1. </a:t>
            </a:r>
            <a:r>
              <a:rPr lang="ko-KR" altLang="en-US" dirty="0"/>
              <a:t>다른 지방 출신자는 </a:t>
            </a:r>
            <a:r>
              <a:rPr lang="ko-KR" altLang="en-US" dirty="0" err="1"/>
              <a:t>에도에</a:t>
            </a:r>
            <a:r>
              <a:rPr lang="ko-KR" altLang="en-US" dirty="0"/>
              <a:t> 적을 둘 수 없다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   </a:t>
            </a:r>
            <a:r>
              <a:rPr lang="en-US" altLang="ko-KR" dirty="0"/>
              <a:t>2. </a:t>
            </a:r>
            <a:r>
              <a:rPr lang="ko-KR" altLang="en-US" dirty="0"/>
              <a:t>도시로 진출한 임금노동자는 기한을 엄수하여 일한다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     </a:t>
            </a:r>
            <a:r>
              <a:rPr lang="en-US" altLang="ko-KR" dirty="0"/>
              <a:t>3. </a:t>
            </a:r>
            <a:r>
              <a:rPr lang="ko-KR" altLang="en-US" dirty="0"/>
              <a:t>이미 </a:t>
            </a:r>
            <a:r>
              <a:rPr lang="ko-KR" altLang="en-US" dirty="0" err="1"/>
              <a:t>에도에</a:t>
            </a:r>
            <a:r>
              <a:rPr lang="ko-KR" altLang="en-US" dirty="0"/>
              <a:t> </a:t>
            </a:r>
            <a:r>
              <a:rPr lang="ko-KR" altLang="en-US" dirty="0" err="1"/>
              <a:t>있는자라도</a:t>
            </a:r>
            <a:r>
              <a:rPr lang="ko-KR" altLang="en-US" dirty="0"/>
              <a:t> 직업을 갖고 가정을 이룬 자 </a:t>
            </a:r>
            <a:r>
              <a:rPr lang="ko-KR" altLang="en-US" dirty="0" err="1"/>
              <a:t>이오에는</a:t>
            </a:r>
            <a:r>
              <a:rPr lang="ko-KR" altLang="en-US" dirty="0"/>
              <a:t> 고향으로 돌아간다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   </a:t>
            </a:r>
            <a:r>
              <a:rPr lang="en-US" altLang="ko-KR" dirty="0"/>
              <a:t>4. </a:t>
            </a:r>
            <a:r>
              <a:rPr lang="ko-KR" altLang="en-US" dirty="0"/>
              <a:t>계절노동자 또는 종교행사를 위해 촌락을 떠나는 것도 제한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   </a:t>
            </a:r>
            <a:r>
              <a:rPr lang="en-US" altLang="ko-KR" dirty="0"/>
              <a:t>5. </a:t>
            </a:r>
            <a:r>
              <a:rPr lang="ko-KR" altLang="en-US" dirty="0" err="1"/>
              <a:t>촌란</a:t>
            </a:r>
            <a:r>
              <a:rPr lang="ko-KR" altLang="en-US" dirty="0"/>
              <a:t> 내에서도 농업 이외의 임금노동을 억제</a:t>
            </a:r>
          </a:p>
          <a:p>
            <a:r>
              <a:rPr lang="ko-KR" altLang="en-US" dirty="0"/>
              <a:t>     </a:t>
            </a:r>
            <a:r>
              <a:rPr lang="en-US" altLang="ko-KR" dirty="0"/>
              <a:t>6. </a:t>
            </a:r>
            <a:r>
              <a:rPr lang="ko-KR" altLang="en-US" dirty="0"/>
              <a:t>임금을 최대한 억제하도록 </a:t>
            </a:r>
            <a:r>
              <a:rPr lang="ko-KR" altLang="en-US" dirty="0" smtClean="0"/>
              <a:t>한</a:t>
            </a:r>
            <a:r>
              <a:rPr lang="ko-KR" altLang="en-US" dirty="0"/>
              <a:t>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0576" y="5051640"/>
            <a:ext cx="837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>
                <a:solidFill>
                  <a:srgbClr val="FF0000"/>
                </a:solidFill>
              </a:rPr>
              <a:t>물가 정책</a:t>
            </a:r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물가폭등으로</a:t>
            </a:r>
            <a:r>
              <a:rPr lang="en-US" altLang="ko-KR" dirty="0"/>
              <a:t>, </a:t>
            </a:r>
            <a:r>
              <a:rPr lang="ko-KR" altLang="en-US" dirty="0"/>
              <a:t>무사와 하층 </a:t>
            </a:r>
            <a:r>
              <a:rPr lang="ko-KR" altLang="en-US" dirty="0" err="1"/>
              <a:t>조닌에게</a:t>
            </a:r>
            <a:r>
              <a:rPr lang="ko-KR" altLang="en-US" dirty="0"/>
              <a:t> 타격</a:t>
            </a:r>
            <a:r>
              <a:rPr lang="en-US" altLang="ko-KR" dirty="0"/>
              <a:t>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4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덴포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2844798" y="1019036"/>
            <a:ext cx="296357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경제정</a:t>
            </a:r>
            <a:r>
              <a:rPr lang="ko-KR" altLang="en-US" sz="1400" b="1" dirty="0">
                <a:solidFill>
                  <a:prstClr val="white"/>
                </a:solidFill>
              </a:rPr>
              <a:t>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8988189" y="1030305"/>
            <a:ext cx="269580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급진적인 개혁처방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5989562" y="1030305"/>
            <a:ext cx="279383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생활과 풍속의 통제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06973" y="4899897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3A3A3A"/>
                </a:solidFill>
              </a:rPr>
              <a:t>교호개혁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94941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000378" y="1644415"/>
            <a:ext cx="2286973" cy="3491154"/>
            <a:chOff x="3000378" y="1644415"/>
            <a:chExt cx="2286973" cy="3491154"/>
          </a:xfrm>
        </p:grpSpPr>
        <p:pic>
          <p:nvPicPr>
            <p:cNvPr id="7174" name="Picture 6" descr="일본 전통 장신구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8" y="1644415"/>
              <a:ext cx="2286973" cy="2987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000378" y="4766237"/>
              <a:ext cx="228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장신구</a:t>
              </a:r>
              <a:endParaRPr lang="ko-KR" altLang="en-US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166018" y="1618249"/>
            <a:ext cx="2340150" cy="3977839"/>
            <a:chOff x="9166018" y="1618249"/>
            <a:chExt cx="2340150" cy="3977839"/>
          </a:xfrm>
        </p:grpSpPr>
        <p:pic>
          <p:nvPicPr>
            <p:cNvPr id="7172" name="Picture 4" descr="일본 전통 의복에 대한 이미지 검색결과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6018" y="1618249"/>
              <a:ext cx="2340150" cy="352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166018" y="5226756"/>
              <a:ext cx="2066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의복</a:t>
              </a:r>
              <a:endParaRPr lang="ko-KR" alt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607048" y="1707544"/>
            <a:ext cx="3314700" cy="3176597"/>
            <a:chOff x="5607048" y="1678533"/>
            <a:chExt cx="3314700" cy="3176597"/>
          </a:xfrm>
        </p:grpSpPr>
        <p:sp>
          <p:nvSpPr>
            <p:cNvPr id="4" name="TextBox 3"/>
            <p:cNvSpPr txBox="1"/>
            <p:nvPr/>
          </p:nvSpPr>
          <p:spPr>
            <a:xfrm>
              <a:off x="5695483" y="4485798"/>
              <a:ext cx="2373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값비싼 과자</a:t>
              </a:r>
              <a:endParaRPr lang="ko-KR" altLang="en-US" dirty="0"/>
            </a:p>
          </p:txBody>
        </p:sp>
        <p:pic>
          <p:nvPicPr>
            <p:cNvPr id="7176" name="Picture 8" descr="일본 전통 비싼과자에 대한 이미지 검색결과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48" y="1678533"/>
              <a:ext cx="3314700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폭발 1 9"/>
          <p:cNvSpPr/>
          <p:nvPr/>
        </p:nvSpPr>
        <p:spPr>
          <a:xfrm rot="21123147">
            <a:off x="4586831" y="2221617"/>
            <a:ext cx="5088382" cy="331780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rgbClr val="FF0000"/>
                </a:solidFill>
              </a:rPr>
              <a:t>규제</a:t>
            </a:r>
            <a:r>
              <a:rPr lang="en-US" altLang="ko-KR" sz="4400" dirty="0" smtClean="0">
                <a:solidFill>
                  <a:srgbClr val="FF0000"/>
                </a:solidFill>
              </a:rPr>
              <a:t>!!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덴포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2844798" y="1019036"/>
            <a:ext cx="296357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경제정</a:t>
            </a:r>
            <a:r>
              <a:rPr lang="ko-KR" altLang="en-US" sz="1400" b="1" dirty="0">
                <a:solidFill>
                  <a:prstClr val="white"/>
                </a:solidFill>
              </a:rPr>
              <a:t>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5920157" y="1019036"/>
            <a:ext cx="269580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생활과 </a:t>
            </a:r>
            <a:r>
              <a:rPr lang="ko-KR" altLang="en-US" sz="1400" b="1" dirty="0">
                <a:solidFill>
                  <a:prstClr val="white"/>
                </a:solidFill>
              </a:rPr>
              <a:t>풍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속의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8757634" y="1030305"/>
            <a:ext cx="292636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급진적인 개혁처방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06973" y="4899897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3A3A3A"/>
                </a:solidFill>
              </a:rPr>
              <a:t>교호개혁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94941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046016" y="5178220"/>
            <a:ext cx="8444090" cy="1382544"/>
            <a:chOff x="3046016" y="5178220"/>
            <a:chExt cx="8444090" cy="1382544"/>
          </a:xfrm>
        </p:grpSpPr>
        <p:sp>
          <p:nvSpPr>
            <p:cNvPr id="3" name="TextBox 2"/>
            <p:cNvSpPr txBox="1"/>
            <p:nvPr/>
          </p:nvSpPr>
          <p:spPr>
            <a:xfrm>
              <a:off x="3046016" y="5637434"/>
              <a:ext cx="84440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  </a:t>
              </a:r>
              <a:r>
                <a:rPr lang="en-US" altLang="ko-KR" dirty="0"/>
                <a:t>- </a:t>
              </a:r>
              <a:r>
                <a:rPr lang="ko-KR" altLang="en-US" dirty="0" err="1"/>
                <a:t>덴포</a:t>
              </a:r>
              <a:r>
                <a:rPr lang="ko-KR" altLang="en-US" dirty="0"/>
                <a:t> 개혁은 너무 급진적</a:t>
              </a:r>
              <a:r>
                <a:rPr lang="en-US" altLang="ko-KR" dirty="0"/>
                <a:t>. </a:t>
              </a:r>
              <a:endParaRPr lang="ko-KR" altLang="en-US" dirty="0"/>
            </a:p>
            <a:p>
              <a:r>
                <a:rPr lang="ko-KR" altLang="en-US" dirty="0"/>
                <a:t>  </a:t>
              </a:r>
              <a:r>
                <a:rPr lang="en-US" altLang="ko-KR" dirty="0"/>
                <a:t>- </a:t>
              </a:r>
              <a:r>
                <a:rPr lang="ko-KR" altLang="en-US" dirty="0"/>
                <a:t>여론의 수렴과 의견의 조율 과정 없이 막부를 중심으로 추진</a:t>
              </a:r>
              <a:r>
                <a:rPr lang="en-US" altLang="ko-KR" dirty="0"/>
                <a:t>. </a:t>
              </a:r>
              <a:endParaRPr lang="ko-KR" altLang="en-US" dirty="0"/>
            </a:p>
            <a:p>
              <a:r>
                <a:rPr lang="ko-KR" altLang="en-US" dirty="0"/>
                <a:t>  </a:t>
              </a:r>
              <a:r>
                <a:rPr lang="en-US" altLang="ko-KR" dirty="0"/>
                <a:t>- </a:t>
              </a:r>
              <a:r>
                <a:rPr lang="ko-KR" altLang="en-US" dirty="0"/>
                <a:t>사회 모순을 해결하지도 못했고</a:t>
              </a:r>
              <a:r>
                <a:rPr lang="en-US" altLang="ko-KR" dirty="0"/>
                <a:t>, </a:t>
              </a:r>
              <a:r>
                <a:rPr lang="ko-KR" altLang="en-US" dirty="0" err="1"/>
                <a:t>다이묘와</a:t>
              </a:r>
              <a:r>
                <a:rPr lang="ko-KR" altLang="en-US" dirty="0"/>
                <a:t> 무사</a:t>
              </a:r>
              <a:r>
                <a:rPr lang="en-US" altLang="ko-KR" dirty="0"/>
                <a:t>, </a:t>
              </a:r>
              <a:r>
                <a:rPr lang="ko-KR" altLang="en-US" dirty="0"/>
                <a:t>서민들의 저항을 받음</a:t>
              </a:r>
              <a:r>
                <a:rPr lang="en-US" altLang="ko-KR" dirty="0"/>
                <a:t>. </a:t>
              </a:r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8264" y="5178220"/>
              <a:ext cx="3208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FF0000"/>
                  </a:solidFill>
                </a:rPr>
                <a:t>생각정리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대각선 방향의 모서리가 둥근 사각형 6"/>
          <p:cNvSpPr/>
          <p:nvPr/>
        </p:nvSpPr>
        <p:spPr>
          <a:xfrm>
            <a:off x="5056430" y="4497810"/>
            <a:ext cx="4018844" cy="509688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막부는 결국 </a:t>
            </a:r>
            <a:r>
              <a:rPr lang="ko-KR" altLang="en-US" smtClean="0"/>
              <a:t>계획을 철회</a:t>
            </a:r>
            <a:r>
              <a:rPr lang="ko-KR" altLang="en-US"/>
              <a:t>함</a:t>
            </a:r>
          </a:p>
        </p:txBody>
      </p:sp>
      <p:sp>
        <p:nvSpPr>
          <p:cNvPr id="8" name="양쪽 모서리가 잘린 사각형 7"/>
          <p:cNvSpPr/>
          <p:nvPr/>
        </p:nvSpPr>
        <p:spPr>
          <a:xfrm>
            <a:off x="3046016" y="1716069"/>
            <a:ext cx="1280569" cy="914242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막부</a:t>
            </a: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51640" y="1900422"/>
            <a:ext cx="4851011" cy="632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밀어내기식으로</a:t>
            </a:r>
            <a:r>
              <a:rPr lang="ko-KR" altLang="en-US" dirty="0" smtClean="0"/>
              <a:t> 영지를 </a:t>
            </a:r>
            <a:r>
              <a:rPr lang="ko-KR" altLang="en-US" dirty="0" err="1" smtClean="0"/>
              <a:t>교체할것을</a:t>
            </a:r>
            <a:r>
              <a:rPr lang="ko-KR" altLang="en-US" dirty="0" smtClean="0"/>
              <a:t> 명함</a:t>
            </a:r>
            <a:endParaRPr lang="ko-KR" altLang="en-US" dirty="0"/>
          </a:p>
        </p:txBody>
      </p:sp>
      <p:sp>
        <p:nvSpPr>
          <p:cNvPr id="10" name="육각형 9"/>
          <p:cNvSpPr/>
          <p:nvPr/>
        </p:nvSpPr>
        <p:spPr>
          <a:xfrm>
            <a:off x="3208264" y="3413356"/>
            <a:ext cx="7900003" cy="934328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유력 </a:t>
            </a:r>
            <a:r>
              <a:rPr lang="ko-KR" altLang="en-US" dirty="0" err="1"/>
              <a:t>도자마</a:t>
            </a:r>
            <a:r>
              <a:rPr lang="ko-KR" altLang="en-US" dirty="0"/>
              <a:t> </a:t>
            </a:r>
            <a:r>
              <a:rPr lang="ko-KR" altLang="en-US" dirty="0" err="1"/>
              <a:t>다이묘들이</a:t>
            </a:r>
            <a:r>
              <a:rPr lang="ko-KR" altLang="en-US" dirty="0"/>
              <a:t> 막부에 반발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쇼나이번의</a:t>
            </a:r>
            <a:r>
              <a:rPr lang="ko-KR" altLang="en-US" dirty="0"/>
              <a:t> 영민들이 영지 교체를 반대하는 운동 </a:t>
            </a:r>
            <a:r>
              <a:rPr lang="ko-KR" altLang="en-US" dirty="0" smtClean="0"/>
              <a:t>전개</a:t>
            </a:r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9013400" y="1900422"/>
            <a:ext cx="2414832" cy="1128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다이묘를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우대하는 정책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7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333333"/>
                </a:solidFill>
                <a:latin typeface="Dotum"/>
              </a:rPr>
              <a:t>[</a:t>
            </a:r>
            <a:r>
              <a:rPr lang="ko-KR" altLang="en-US" b="1" dirty="0">
                <a:solidFill>
                  <a:srgbClr val="333333"/>
                </a:solidFill>
                <a:latin typeface="Dotum"/>
              </a:rPr>
              <a:t>출처</a:t>
            </a:r>
            <a:r>
              <a:rPr lang="en-US" altLang="ko-KR" b="1" dirty="0">
                <a:solidFill>
                  <a:srgbClr val="333333"/>
                </a:solidFill>
                <a:latin typeface="Dotum"/>
              </a:rPr>
              <a:t>]</a:t>
            </a:r>
            <a:r>
              <a:rPr lang="ko-KR" altLang="en-US" dirty="0">
                <a:solidFill>
                  <a:srgbClr val="333333"/>
                </a:solidFill>
                <a:latin typeface="Dotum"/>
              </a:rPr>
              <a:t> </a:t>
            </a:r>
            <a:r>
              <a:rPr lang="ko-KR" altLang="en-US" dirty="0" err="1">
                <a:solidFill>
                  <a:srgbClr val="333333"/>
                </a:solidFill>
                <a:latin typeface="Dotum"/>
                <a:hlinkClick r:id="rId2"/>
              </a:rPr>
              <a:t>막번체제의</a:t>
            </a:r>
            <a:r>
              <a:rPr lang="ko-KR" altLang="en-US" dirty="0">
                <a:solidFill>
                  <a:srgbClr val="333333"/>
                </a:solidFill>
                <a:latin typeface="Dotum"/>
                <a:hlinkClick r:id="rId2"/>
              </a:rPr>
              <a:t> 동요와 교호 개혁 </a:t>
            </a:r>
            <a:r>
              <a:rPr lang="en-US" altLang="ko-KR" dirty="0">
                <a:solidFill>
                  <a:srgbClr val="333333"/>
                </a:solidFill>
                <a:latin typeface="Dotum"/>
                <a:hlinkClick r:id="rId2"/>
              </a:rPr>
              <a:t>- 3.</a:t>
            </a:r>
            <a:r>
              <a:rPr lang="ko-KR" altLang="en-US" dirty="0">
                <a:solidFill>
                  <a:srgbClr val="333333"/>
                </a:solidFill>
                <a:latin typeface="Dotum"/>
                <a:hlinkClick r:id="rId2"/>
              </a:rPr>
              <a:t>교호 개혁</a:t>
            </a:r>
            <a:r>
              <a:rPr lang="en-US" altLang="ko-KR" dirty="0" smtClean="0">
                <a:solidFill>
                  <a:srgbClr val="333333"/>
                </a:solidFill>
                <a:latin typeface="Dotum"/>
              </a:rPr>
              <a:t>|</a:t>
            </a:r>
          </a:p>
          <a:p>
            <a:pPr marL="0" indent="0">
              <a:buNone/>
            </a:pPr>
            <a:r>
              <a:rPr lang="ko-KR" altLang="en-US" b="1" dirty="0" smtClean="0">
                <a:solidFill>
                  <a:srgbClr val="333333"/>
                </a:solidFill>
                <a:latin typeface="Dotum"/>
              </a:rPr>
              <a:t>작성자</a:t>
            </a:r>
            <a:r>
              <a:rPr lang="ko-KR" altLang="en-US" dirty="0" smtClean="0">
                <a:solidFill>
                  <a:srgbClr val="333333"/>
                </a:solidFill>
                <a:latin typeface="Dotum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Dotum"/>
                <a:hlinkClick r:id="rId3"/>
              </a:rPr>
              <a:t>마침 </a:t>
            </a:r>
            <a:r>
              <a:rPr lang="ko-KR" altLang="en-US" dirty="0" err="1" smtClean="0">
                <a:solidFill>
                  <a:srgbClr val="333333"/>
                </a:solidFill>
                <a:latin typeface="Dotum"/>
                <a:hlinkClick r:id="rId3"/>
              </a:rPr>
              <a:t>다시스로</a:t>
            </a:r>
            <a:endParaRPr lang="en-US" altLang="ko-KR" dirty="0"/>
          </a:p>
          <a:p>
            <a:r>
              <a:rPr lang="ko-KR" altLang="en-US" dirty="0" err="1" smtClean="0">
                <a:hlinkClick r:id="rId4"/>
              </a:rPr>
              <a:t>막번체제의</a:t>
            </a:r>
            <a:r>
              <a:rPr lang="ko-KR" altLang="en-US" dirty="0" smtClean="0">
                <a:hlinkClick r:id="rId4"/>
              </a:rPr>
              <a:t> </a:t>
            </a:r>
            <a:r>
              <a:rPr lang="ko-KR" altLang="en-US" dirty="0">
                <a:hlinkClick r:id="rId4"/>
              </a:rPr>
              <a:t>쇠퇴와 </a:t>
            </a:r>
            <a:r>
              <a:rPr lang="ko-KR" altLang="en-US" dirty="0" err="1">
                <a:hlinkClick r:id="rId4"/>
              </a:rPr>
              <a:t>덴포</a:t>
            </a:r>
            <a:r>
              <a:rPr lang="ko-KR" altLang="en-US" dirty="0">
                <a:hlinkClick r:id="rId4"/>
              </a:rPr>
              <a:t> 개혁 </a:t>
            </a:r>
            <a:r>
              <a:rPr lang="en-US" altLang="ko-KR" dirty="0">
                <a:hlinkClick r:id="rId4"/>
              </a:rPr>
              <a:t>- 2.</a:t>
            </a:r>
            <a:r>
              <a:rPr lang="ko-KR" altLang="en-US" dirty="0" err="1">
                <a:hlinkClick r:id="rId4"/>
              </a:rPr>
              <a:t>덴포</a:t>
            </a:r>
            <a:r>
              <a:rPr lang="ko-KR" altLang="en-US" dirty="0">
                <a:hlinkClick r:id="rId4"/>
              </a:rPr>
              <a:t> 개혁</a:t>
            </a:r>
            <a:r>
              <a:rPr lang="en-US" altLang="ko-KR" dirty="0" smtClean="0"/>
              <a:t>|</a:t>
            </a:r>
          </a:p>
          <a:p>
            <a:pPr marL="0" indent="0">
              <a:buNone/>
            </a:pPr>
            <a:r>
              <a:rPr lang="ko-KR" altLang="en-US" b="1" dirty="0" smtClean="0"/>
              <a:t>작성자</a:t>
            </a:r>
            <a:r>
              <a:rPr lang="ko-KR" altLang="en-US" dirty="0" smtClean="0"/>
              <a:t> </a:t>
            </a:r>
            <a:r>
              <a:rPr lang="ko-KR" altLang="en-US" dirty="0">
                <a:hlinkClick r:id="rId3"/>
              </a:rPr>
              <a:t>마침 </a:t>
            </a:r>
            <a:r>
              <a:rPr lang="ko-KR" altLang="en-US" dirty="0" err="1">
                <a:hlinkClick r:id="rId3"/>
              </a:rPr>
              <a:t>다시스로</a:t>
            </a:r>
            <a:endParaRPr lang="ko-KR" altLang="en-US" dirty="0"/>
          </a:p>
          <a:p>
            <a:endParaRPr lang="ko-KR" altLang="en-US" dirty="0">
              <a:solidFill>
                <a:srgbClr val="333333"/>
              </a:solidFill>
              <a:latin typeface="Dotum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1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84446" y="296939"/>
            <a:ext cx="1290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목차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1801960" y="1357228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4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1572973" y="1879740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46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교호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개혁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2753" y="1491396"/>
            <a:ext cx="996940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prstClr val="white"/>
                </a:solidFill>
              </a:rPr>
              <a:t>CONTENTS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1264356" y="3888455"/>
            <a:ext cx="3093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</a:rPr>
              <a:t>1</a:t>
            </a:r>
            <a:r>
              <a:rPr lang="en-US" altLang="ko-KR" sz="1600" b="1" dirty="0">
                <a:solidFill>
                  <a:srgbClr val="C00000"/>
                </a:solidFill>
              </a:rPr>
              <a:t>.</a:t>
            </a:r>
            <a:r>
              <a:rPr lang="ko-KR" altLang="en-US" sz="1600" b="1" dirty="0">
                <a:solidFill>
                  <a:srgbClr val="C00000"/>
                </a:solidFill>
              </a:rPr>
              <a:t>막부 재정의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재건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2.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물가정책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3.</a:t>
            </a:r>
            <a:r>
              <a:rPr lang="ko-KR" altLang="en-US" sz="1600" b="1" dirty="0">
                <a:solidFill>
                  <a:srgbClr val="C00000"/>
                </a:solidFill>
              </a:rPr>
              <a:t>행정제도 및 법제의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정비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4.</a:t>
            </a:r>
            <a:r>
              <a:rPr lang="ko-KR" altLang="en-US" sz="1600" b="1" dirty="0">
                <a:solidFill>
                  <a:srgbClr val="C00000"/>
                </a:solidFill>
              </a:rPr>
              <a:t>풍속의 교정과 실학의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장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려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8300818" y="1411955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4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8071831" y="1934467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46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</a:rPr>
              <a:t>덴포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개혁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811611" y="1546123"/>
            <a:ext cx="996940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prstClr val="white"/>
                </a:solidFill>
              </a:rPr>
              <a:t>CONTENTS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4560711" y="3888455"/>
            <a:ext cx="3081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</a:rPr>
              <a:t>1.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마쓰다이라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</a:rPr>
              <a:t>사다노부의</a:t>
            </a:r>
            <a:r>
              <a:rPr lang="ko-KR" altLang="en-US" sz="1600" b="1" dirty="0">
                <a:solidFill>
                  <a:srgbClr val="C0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등장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농촌 재건 정책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3.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경제정책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4. </a:t>
            </a:r>
            <a:r>
              <a:rPr lang="ko-KR" altLang="en-US" sz="1600" b="1" dirty="0">
                <a:solidFill>
                  <a:srgbClr val="C00000"/>
                </a:solidFill>
              </a:rPr>
              <a:t>풍속과 언론의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통제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5. </a:t>
            </a:r>
            <a:r>
              <a:rPr lang="ko-KR" altLang="en-US" sz="1600" b="1" dirty="0">
                <a:solidFill>
                  <a:srgbClr val="C00000"/>
                </a:solidFill>
              </a:rPr>
              <a:t>사상의 통제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6. </a:t>
            </a:r>
            <a:r>
              <a:rPr lang="ko-KR" altLang="en-US" sz="1600" b="1" dirty="0">
                <a:solidFill>
                  <a:srgbClr val="C00000"/>
                </a:solidFill>
              </a:rPr>
              <a:t>개혁의 좌절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8001682" y="3888454"/>
            <a:ext cx="2616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</a:rPr>
              <a:t>1.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경제 정책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</a:rPr>
              <a:t>2.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생활과 풍속의 통제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3. </a:t>
            </a:r>
            <a:r>
              <a:rPr lang="ko-KR" altLang="en-US" sz="1600" b="1" dirty="0">
                <a:solidFill>
                  <a:srgbClr val="C00000"/>
                </a:solidFill>
              </a:rPr>
              <a:t>급진적인 개혁 처방</a:t>
            </a:r>
            <a:endParaRPr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5020552" y="1357228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4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4791565" y="1879740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46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</a:rPr>
              <a:t>간세이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개혁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531345" y="1491396"/>
            <a:ext cx="996940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prstClr val="white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300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4" grpId="0" animBg="1"/>
      <p:bldP spid="15" grpId="0" animBg="1"/>
      <p:bldP spid="16" grpId="0"/>
      <p:bldP spid="22" grpId="0"/>
      <p:bldP spid="23" grpId="0"/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smtClean="0">
                <a:ln w="3175">
                  <a:noFill/>
                </a:ln>
                <a:solidFill>
                  <a:srgbClr val="F46128"/>
                </a:solidFill>
              </a:rPr>
              <a:t>교호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5094511" y="1019036"/>
            <a:ext cx="223701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물가정책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7429498" y="1019041"/>
            <a:ext cx="20734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행정제도 및 법제의 정비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9560376" y="1019041"/>
            <a:ext cx="21236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풍속의 교정과 실학의 장려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2844797" y="1019036"/>
            <a:ext cx="211908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막부 재정의 재건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7" y="1476241"/>
            <a:ext cx="8839200" cy="4950322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99" y="1648279"/>
            <a:ext cx="2594057" cy="25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2488" y="1648279"/>
            <a:ext cx="57234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dirty="0" smtClean="0">
                <a:solidFill>
                  <a:srgbClr val="FF0000"/>
                </a:solidFill>
                <a:latin typeface="Gulim"/>
              </a:rPr>
              <a:t>막부 재정의 재건</a:t>
            </a:r>
            <a:endParaRPr lang="en-US" altLang="ko-KR" dirty="0" smtClean="0">
              <a:solidFill>
                <a:srgbClr val="FF0000"/>
              </a:solidFill>
              <a:latin typeface="Gulim"/>
            </a:endParaRPr>
          </a:p>
          <a:p>
            <a:pPr lvl="0"/>
            <a:endParaRPr lang="en-US" altLang="ko-KR" dirty="0" smtClean="0">
              <a:solidFill>
                <a:srgbClr val="FF0000"/>
              </a:solidFill>
              <a:latin typeface="Gulim"/>
            </a:endParaRPr>
          </a:p>
          <a:p>
            <a:pPr lvl="0"/>
            <a:r>
              <a:rPr lang="en-US" altLang="ko-KR" dirty="0" smtClean="0">
                <a:solidFill>
                  <a:srgbClr val="333333"/>
                </a:solidFill>
                <a:latin typeface="Gulim"/>
              </a:rPr>
              <a:t> </a:t>
            </a:r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 </a:t>
            </a:r>
            <a:r>
              <a:rPr lang="en-US" altLang="ko-KR" sz="1400" dirty="0">
                <a:solidFill>
                  <a:srgbClr val="333333"/>
                </a:solidFill>
                <a:latin typeface="Gulim"/>
              </a:rPr>
              <a:t>- 1722</a:t>
            </a:r>
            <a:r>
              <a:rPr lang="ko-KR" altLang="en-US" sz="1400" dirty="0">
                <a:solidFill>
                  <a:srgbClr val="333333"/>
                </a:solidFill>
                <a:latin typeface="Gulim"/>
              </a:rPr>
              <a:t>년</a:t>
            </a:r>
            <a:r>
              <a:rPr lang="en-US" altLang="ko-KR" sz="1400" dirty="0">
                <a:solidFill>
                  <a:srgbClr val="333333"/>
                </a:solidFill>
                <a:latin typeface="Gulim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Gulim"/>
              </a:rPr>
              <a:t> 막부 재정이 바닥나</a:t>
            </a:r>
            <a:r>
              <a:rPr lang="en-US" altLang="ko-KR" sz="1400" dirty="0">
                <a:solidFill>
                  <a:srgbClr val="333333"/>
                </a:solidFill>
                <a:latin typeface="Gulim"/>
              </a:rPr>
              <a:t>  </a:t>
            </a:r>
            <a:r>
              <a:rPr lang="ko-KR" altLang="en-US" sz="1400" dirty="0" err="1">
                <a:solidFill>
                  <a:srgbClr val="333333"/>
                </a:solidFill>
                <a:latin typeface="Gulim"/>
              </a:rPr>
              <a:t>요시무네는</a:t>
            </a:r>
            <a:r>
              <a:rPr lang="ko-KR" altLang="en-US" sz="1400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400" dirty="0" err="1" smtClean="0">
                <a:solidFill>
                  <a:srgbClr val="333333"/>
                </a:solidFill>
                <a:latin typeface="Gulim"/>
              </a:rPr>
              <a:t>다이묘들에게</a:t>
            </a:r>
            <a:r>
              <a:rPr lang="ko-KR" altLang="en-US" sz="1400" dirty="0" smtClean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400" dirty="0">
                <a:solidFill>
                  <a:srgbClr val="333333"/>
                </a:solidFill>
                <a:latin typeface="Gulim"/>
              </a:rPr>
              <a:t>미곡을 상납하도록 함</a:t>
            </a:r>
            <a:r>
              <a:rPr lang="en-US" altLang="ko-KR" sz="1400" dirty="0">
                <a:solidFill>
                  <a:srgbClr val="333333"/>
                </a:solidFill>
                <a:latin typeface="Gulim"/>
              </a:rPr>
              <a:t>. </a:t>
            </a:r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(</a:t>
            </a:r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1731</a:t>
            </a:r>
            <a:r>
              <a:rPr lang="ko-KR" altLang="en-US" sz="1400" dirty="0" smtClean="0">
                <a:solidFill>
                  <a:srgbClr val="333333"/>
                </a:solidFill>
                <a:latin typeface="Gulim"/>
              </a:rPr>
              <a:t>년까지</a:t>
            </a:r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)</a:t>
            </a:r>
            <a:endParaRPr lang="en-US" altLang="ko-KR" sz="1400" dirty="0" smtClean="0">
              <a:solidFill>
                <a:srgbClr val="333333"/>
              </a:solidFill>
              <a:latin typeface="Dotum"/>
            </a:endParaRPr>
          </a:p>
          <a:p>
            <a:pPr lvl="0"/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1</a:t>
            </a:r>
            <a:r>
              <a:rPr lang="ko-KR" altLang="en-US" sz="1400" dirty="0" smtClean="0">
                <a:solidFill>
                  <a:srgbClr val="333333"/>
                </a:solidFill>
                <a:latin typeface="Gulim"/>
              </a:rPr>
              <a:t>만석에 대해 </a:t>
            </a:r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100</a:t>
            </a:r>
            <a:r>
              <a:rPr lang="ko-KR" altLang="en-US" sz="1400" dirty="0" smtClean="0">
                <a:solidFill>
                  <a:srgbClr val="333333"/>
                </a:solidFill>
                <a:latin typeface="Gulim"/>
              </a:rPr>
              <a:t>석씩 미곡을 상납</a:t>
            </a:r>
            <a:r>
              <a:rPr lang="en-US" altLang="ko-KR" sz="1400" dirty="0" smtClean="0">
                <a:solidFill>
                  <a:srgbClr val="333333"/>
                </a:solidFill>
                <a:latin typeface="Gulim"/>
              </a:rPr>
              <a:t>.</a:t>
            </a:r>
            <a:r>
              <a:rPr lang="ko-KR" altLang="en-US" dirty="0" smtClean="0">
                <a:solidFill>
                  <a:srgbClr val="333333"/>
                </a:solidFill>
                <a:latin typeface="Gulim"/>
              </a:rPr>
              <a:t> 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6099" y="1672902"/>
            <a:ext cx="277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요시무네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6099" y="4552807"/>
            <a:ext cx="66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세율인상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막부의 재정개혁은 </a:t>
            </a:r>
            <a:r>
              <a:rPr lang="ko-KR" altLang="en-US" dirty="0" err="1" smtClean="0"/>
              <a:t>농민에대한</a:t>
            </a:r>
            <a:r>
              <a:rPr lang="ko-KR" altLang="en-US" dirty="0" smtClean="0"/>
              <a:t> 가혹한 수탈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6099" y="5105483"/>
            <a:ext cx="580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신전개발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농민들 자발적 참여</a:t>
            </a:r>
            <a:r>
              <a:rPr lang="en-US" altLang="ko-KR" dirty="0" smtClean="0"/>
              <a:t>x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9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smtClean="0">
                <a:ln w="3175">
                  <a:noFill/>
                </a:ln>
                <a:solidFill>
                  <a:srgbClr val="F46128"/>
                </a:solidFill>
              </a:rPr>
              <a:t>교호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2844796" y="1019041"/>
            <a:ext cx="223701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막부재정의 재건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7429498" y="1019041"/>
            <a:ext cx="20734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행정제도 및 법제의 정비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9560376" y="1019041"/>
            <a:ext cx="21236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풍속의 교정과 실학의 장려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5215944" y="1019036"/>
            <a:ext cx="2048453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물가정책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07911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1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950538" y="1808461"/>
            <a:ext cx="1659466" cy="102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재정개혁이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성과를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올림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27604" y="1808460"/>
            <a:ext cx="1509652" cy="102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물가는 여전히 불안함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539274" y="1808460"/>
            <a:ext cx="1659466" cy="1027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ysClr val="windowText" lastClr="000000"/>
                </a:solidFill>
              </a:rPr>
              <a:t>1721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년 흉작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dirty="0" smtClean="0">
                <a:solidFill>
                  <a:sysClr val="windowText" lastClr="000000"/>
                </a:solidFill>
              </a:rPr>
              <a:t>1732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년 흉작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9266012" y="2045106"/>
            <a:ext cx="588727" cy="55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6840771" y="2052948"/>
            <a:ext cx="588727" cy="55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4651021" y="2078972"/>
            <a:ext cx="497560" cy="489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9938163" y="1753715"/>
            <a:ext cx="1659466" cy="1192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ysClr val="windowText" lastClr="000000"/>
                </a:solidFill>
              </a:rPr>
              <a:t>화폐의 대량유통으로 </a:t>
            </a:r>
            <a:r>
              <a:rPr lang="ko-KR" altLang="en-US" sz="1400" dirty="0" err="1" smtClean="0">
                <a:solidFill>
                  <a:sysClr val="windowText" lastClr="000000"/>
                </a:solidFill>
              </a:rPr>
              <a:t>미곡가의</a:t>
            </a:r>
            <a:r>
              <a:rPr lang="ko-KR" altLang="en-US" sz="1400" dirty="0" smtClean="0">
                <a:solidFill>
                  <a:sysClr val="windowText" lastClr="000000"/>
                </a:solidFill>
              </a:rPr>
              <a:t> 하락세 정지</a:t>
            </a:r>
            <a:endParaRPr lang="ko-KR" alt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116295" y="2610557"/>
            <a:ext cx="1327951" cy="1269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막부의 권위도 회복</a:t>
            </a: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306202" y="2655625"/>
            <a:ext cx="1431054" cy="1360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미곡가</a:t>
            </a:r>
            <a:r>
              <a:rPr lang="ko-KR" altLang="en-US" dirty="0" smtClean="0"/>
              <a:t> 안정에 초점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7429498" y="2666951"/>
            <a:ext cx="2001614" cy="1351639"/>
            <a:chOff x="8878632" y="3578799"/>
            <a:chExt cx="2248700" cy="1368812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8878632" y="3578799"/>
              <a:ext cx="2248700" cy="13688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 descr="흉년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958" y="3694222"/>
              <a:ext cx="2024048" cy="113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폭발 1 14"/>
          <p:cNvSpPr/>
          <p:nvPr/>
        </p:nvSpPr>
        <p:spPr>
          <a:xfrm>
            <a:off x="7509873" y="2329909"/>
            <a:ext cx="1718267" cy="140390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미곡가급등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950538" y="4428947"/>
            <a:ext cx="8541550" cy="1875297"/>
            <a:chOff x="2950538" y="4428947"/>
            <a:chExt cx="8541550" cy="1875297"/>
          </a:xfrm>
        </p:grpSpPr>
        <p:sp>
          <p:nvSpPr>
            <p:cNvPr id="14" name="사각형 설명선 13"/>
            <p:cNvSpPr/>
            <p:nvPr/>
          </p:nvSpPr>
          <p:spPr>
            <a:xfrm rot="10800000">
              <a:off x="2950538" y="4428947"/>
              <a:ext cx="8541550" cy="1875297"/>
            </a:xfrm>
            <a:prstGeom prst="wedgeRectCallout">
              <a:avLst>
                <a:gd name="adj1" fmla="val -14805"/>
                <a:gd name="adj2" fmla="val 8898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16295" y="4574691"/>
              <a:ext cx="82403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ko-KR" altLang="en-US" dirty="0" smtClean="0"/>
                <a:t>미곡을 </a:t>
              </a:r>
              <a:r>
                <a:rPr lang="ko-KR" altLang="en-US" dirty="0"/>
                <a:t>사용하는 술의 제조를 제한</a:t>
              </a:r>
              <a:r>
                <a:rPr lang="en-US" altLang="ko-KR" dirty="0"/>
                <a:t>, </a:t>
              </a:r>
              <a:endParaRPr lang="en-US" altLang="ko-KR" dirty="0" smtClean="0"/>
            </a:p>
            <a:p>
              <a:pPr marL="285750" indent="-285750">
                <a:buFontTx/>
                <a:buChar char="-"/>
              </a:pPr>
              <a:r>
                <a:rPr lang="ko-KR" altLang="en-US" dirty="0" smtClean="0"/>
                <a:t>미곡과 </a:t>
              </a:r>
              <a:r>
                <a:rPr lang="ko-KR" altLang="en-US" dirty="0"/>
                <a:t>관련한 어음의 발행을 금지</a:t>
              </a:r>
              <a:r>
                <a:rPr lang="en-US" altLang="ko-KR" dirty="0"/>
                <a:t>. </a:t>
              </a:r>
              <a:r>
                <a:rPr lang="ko-KR" altLang="en-US" dirty="0" smtClean="0"/>
                <a:t>미곡시장을 </a:t>
              </a:r>
              <a:r>
                <a:rPr lang="ko-KR" altLang="en-US" dirty="0"/>
                <a:t>폐쇄</a:t>
              </a:r>
              <a:r>
                <a:rPr lang="en-US" altLang="ko-KR" dirty="0"/>
                <a:t>. </a:t>
              </a:r>
              <a:endParaRPr lang="ko-KR" altLang="en-US" dirty="0"/>
            </a:p>
            <a:p>
              <a:r>
                <a:rPr lang="en-US" altLang="ko-KR" dirty="0" smtClean="0"/>
                <a:t>-  </a:t>
              </a:r>
              <a:r>
                <a:rPr lang="ko-KR" altLang="en-US" dirty="0" smtClean="0"/>
                <a:t>신전 개발과 함께 </a:t>
              </a:r>
              <a:r>
                <a:rPr lang="ko-KR" altLang="en-US" dirty="0" err="1" smtClean="0"/>
                <a:t>미곡가의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하락이 시작</a:t>
              </a:r>
              <a:r>
                <a:rPr lang="en-US" altLang="ko-KR" dirty="0"/>
                <a:t>. </a:t>
              </a:r>
              <a:endParaRPr lang="ko-KR" altLang="en-US" dirty="0"/>
            </a:p>
            <a:p>
              <a:r>
                <a:rPr lang="en-US" altLang="ko-KR" dirty="0" smtClean="0"/>
                <a:t>-  </a:t>
              </a:r>
              <a:r>
                <a:rPr lang="ko-KR" altLang="en-US" dirty="0" smtClean="0"/>
                <a:t>오사카의 </a:t>
              </a:r>
              <a:r>
                <a:rPr lang="ko-KR" altLang="en-US" dirty="0"/>
                <a:t>도지마 미곡시장을 공인</a:t>
              </a:r>
              <a:r>
                <a:rPr lang="en-US" altLang="ko-KR" dirty="0"/>
                <a:t>, </a:t>
              </a:r>
              <a:r>
                <a:rPr lang="ko-KR" altLang="en-US" dirty="0"/>
                <a:t>상인에게 미곡을 저장하도록 함</a:t>
              </a:r>
              <a:r>
                <a:rPr lang="en-US" altLang="ko-KR" dirty="0"/>
                <a:t>. </a:t>
              </a:r>
              <a:endParaRPr lang="ko-KR" altLang="en-US" dirty="0"/>
            </a:p>
            <a:p>
              <a:r>
                <a:rPr lang="en-US" altLang="ko-KR" dirty="0" smtClean="0"/>
                <a:t>-  </a:t>
              </a:r>
              <a:r>
                <a:rPr lang="ko-KR" altLang="en-US" dirty="0" smtClean="0"/>
                <a:t>막부도 </a:t>
              </a:r>
              <a:r>
                <a:rPr lang="ko-KR" altLang="en-US" dirty="0"/>
                <a:t>미곡을 매입</a:t>
              </a:r>
              <a:r>
                <a:rPr lang="en-US" altLang="ko-KR" dirty="0"/>
                <a:t>, </a:t>
              </a:r>
              <a:r>
                <a:rPr lang="ko-KR" altLang="en-US" dirty="0" err="1"/>
                <a:t>교토</a:t>
              </a:r>
              <a:r>
                <a:rPr lang="en-US" altLang="ko-KR" dirty="0"/>
                <a:t>, </a:t>
              </a:r>
              <a:r>
                <a:rPr lang="ko-KR" altLang="en-US" dirty="0"/>
                <a:t>오사카</a:t>
              </a:r>
              <a:r>
                <a:rPr lang="en-US" altLang="ko-KR" dirty="0"/>
                <a:t>, </a:t>
              </a:r>
              <a:r>
                <a:rPr lang="ko-KR" altLang="en-US" dirty="0" err="1"/>
                <a:t>에도로</a:t>
              </a:r>
              <a:r>
                <a:rPr lang="ko-KR" altLang="en-US" dirty="0"/>
                <a:t> 미곡을 운송하는 것을 금지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7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smtClean="0">
                <a:ln w="3175">
                  <a:noFill/>
                </a:ln>
                <a:solidFill>
                  <a:srgbClr val="F46128"/>
                </a:solidFill>
              </a:rPr>
              <a:t>교호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5009882" y="1019036"/>
            <a:ext cx="2129563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물가정책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8" y="1019041"/>
            <a:ext cx="205017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막부 재정의 재건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9684913" y="1019041"/>
            <a:ext cx="1999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풍속의 교정과 실학의 장려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7264398" y="1019041"/>
            <a:ext cx="224971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rgbClr val="3EAADA"/>
                </a:solidFill>
              </a:rPr>
              <a:t>행정제도 및 법제의 정비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040474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dirty="0">
              <a:solidFill>
                <a:srgbClr val="333333"/>
              </a:solidFill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pic>
        <p:nvPicPr>
          <p:cNvPr id="2050" name="Picture 2" descr="오오카 타다스케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06" y="1936740"/>
            <a:ext cx="2299124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1506" y="1567408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err="1" smtClean="0">
                <a:solidFill>
                  <a:srgbClr val="FF0000"/>
                </a:solidFill>
              </a:rPr>
              <a:t>오오카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다다스케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4974" y="1569049"/>
            <a:ext cx="34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법제를 정비하기 위해 발탁됨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8667" y="1967484"/>
            <a:ext cx="6163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막부의 법령과 처벌에 관한 선례들을 모아서 </a:t>
            </a:r>
            <a:r>
              <a:rPr lang="en-US" altLang="ko-KR" dirty="0"/>
              <a:t>"</a:t>
            </a:r>
            <a:r>
              <a:rPr lang="ko-KR" altLang="en-US" dirty="0" err="1"/>
              <a:t>구지가타오사다메가키</a:t>
            </a:r>
            <a:r>
              <a:rPr lang="en-US" altLang="ko-KR" dirty="0"/>
              <a:t>"</a:t>
            </a:r>
            <a:r>
              <a:rPr lang="ko-KR" altLang="en-US" dirty="0"/>
              <a:t>를 완성</a:t>
            </a:r>
          </a:p>
          <a:p>
            <a:endParaRPr lang="en-US" altLang="ko-KR" dirty="0" smtClean="0"/>
          </a:p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구지가타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오사다메가키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상하 </a:t>
            </a:r>
            <a:r>
              <a:rPr lang="en-US" altLang="ko-KR" dirty="0"/>
              <a:t>2</a:t>
            </a:r>
            <a:r>
              <a:rPr lang="ko-KR" altLang="en-US" dirty="0"/>
              <a:t>권 </a:t>
            </a:r>
            <a:r>
              <a:rPr lang="en-US" altLang="ko-KR" dirty="0"/>
              <a:t>184</a:t>
            </a:r>
            <a:r>
              <a:rPr lang="ko-KR" altLang="en-US" dirty="0"/>
              <a:t>조로 구성</a:t>
            </a:r>
            <a:r>
              <a:rPr lang="en-US" altLang="ko-KR" dirty="0"/>
              <a:t>. </a:t>
            </a:r>
            <a:endParaRPr lang="ko-KR" altLang="en-US" dirty="0" smtClean="0"/>
          </a:p>
          <a:p>
            <a:endParaRPr lang="en-US" altLang="ko-KR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하권 </a:t>
            </a:r>
            <a:r>
              <a:rPr lang="en-US" altLang="ko-KR" dirty="0"/>
              <a:t>103</a:t>
            </a:r>
            <a:r>
              <a:rPr lang="ko-KR" altLang="en-US" dirty="0"/>
              <a:t>조는 대부분 형벌 규정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반란</a:t>
            </a:r>
            <a:r>
              <a:rPr lang="en-US" altLang="ko-KR" dirty="0"/>
              <a:t>, </a:t>
            </a:r>
            <a:r>
              <a:rPr lang="ko-KR" altLang="en-US" dirty="0"/>
              <a:t>반역</a:t>
            </a:r>
            <a:r>
              <a:rPr lang="en-US" altLang="ko-KR" dirty="0"/>
              <a:t>, </a:t>
            </a:r>
            <a:r>
              <a:rPr lang="ko-KR" altLang="en-US" dirty="0"/>
              <a:t>주인 살해</a:t>
            </a:r>
            <a:r>
              <a:rPr lang="en-US" altLang="ko-KR" dirty="0"/>
              <a:t>, </a:t>
            </a:r>
            <a:r>
              <a:rPr lang="ko-KR" altLang="en-US" dirty="0"/>
              <a:t>부모 살해 등을 가장 무거운 형벌로 규정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이전 가혹한 형벌이 상당히 완화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상하질서를 어지럽히는데 엄한 형벌</a:t>
            </a:r>
            <a:r>
              <a:rPr lang="en-US" altLang="ko-KR" dirty="0"/>
              <a:t>, 10</a:t>
            </a:r>
            <a:r>
              <a:rPr lang="ko-KR" altLang="en-US" dirty="0"/>
              <a:t>냥 이상을 훔친 자는 사형</a:t>
            </a:r>
            <a:r>
              <a:rPr lang="en-US" altLang="ko-KR" dirty="0"/>
              <a:t>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2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12278" y="164193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smtClean="0">
                <a:ln w="3175">
                  <a:noFill/>
                </a:ln>
                <a:solidFill>
                  <a:srgbClr val="F46128"/>
                </a:solidFill>
              </a:rPr>
              <a:t>교호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5134835" y="1019036"/>
            <a:ext cx="2129563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물가정책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8" y="1019041"/>
            <a:ext cx="205017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막부 재정의 재건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452744" y="1030305"/>
            <a:ext cx="190536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행정제도 및 법제의 정비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9646276" y="1030305"/>
            <a:ext cx="203772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풍속의 교정과 실학의 장려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dirty="0">
              <a:solidFill>
                <a:srgbClr val="333333"/>
              </a:solidFill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pic>
        <p:nvPicPr>
          <p:cNvPr id="3074" name="Picture 2" descr="16세기 일본 무사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08" y="1631245"/>
            <a:ext cx="3273840" cy="2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6267" y="1753715"/>
            <a:ext cx="461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사치와 풍조에 물들은 무사들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6267" y="2269067"/>
            <a:ext cx="5000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무사들에게 검소하고 검약한 생활을 하게함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민중들도 마찬가지</a:t>
            </a:r>
            <a:r>
              <a:rPr lang="en-US" altLang="ko-KR" sz="1600" dirty="0" smtClean="0"/>
              <a:t>!</a:t>
            </a:r>
          </a:p>
          <a:p>
            <a:endParaRPr lang="en-US" altLang="ko-KR" sz="1600" dirty="0"/>
          </a:p>
          <a:p>
            <a:r>
              <a:rPr lang="ko-KR" altLang="en-US" sz="1600" dirty="0" smtClean="0"/>
              <a:t>경제적 </a:t>
            </a:r>
            <a:r>
              <a:rPr lang="ko-KR" altLang="en-US" sz="1600" dirty="0" err="1" smtClean="0"/>
              <a:t>여유가있던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조닌들에게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검약령을</a:t>
            </a:r>
            <a:r>
              <a:rPr lang="ko-KR" altLang="en-US" sz="1600" dirty="0" smtClean="0"/>
              <a:t> 내림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err="1" smtClean="0"/>
              <a:t>쇼군도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30177" y="4301132"/>
            <a:ext cx="392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실학을 장려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808" y="4766237"/>
            <a:ext cx="829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/>
              <a:t>무사와 </a:t>
            </a:r>
            <a:r>
              <a:rPr lang="ko-KR" altLang="en-US" dirty="0"/>
              <a:t>농민을 궁핍한 생활에서 구제하기 위함</a:t>
            </a:r>
            <a:r>
              <a:rPr lang="en-US" altLang="ko-KR" dirty="0"/>
              <a:t>. </a:t>
            </a:r>
            <a:endParaRPr lang="en-US" altLang="ko-KR" dirty="0"/>
          </a:p>
          <a:p>
            <a:r>
              <a:rPr lang="en-US" altLang="ko-KR" dirty="0" smtClean="0"/>
              <a:t>-  </a:t>
            </a:r>
            <a:r>
              <a:rPr lang="ko-KR" altLang="en-US" dirty="0" smtClean="0"/>
              <a:t>농사를 </a:t>
            </a:r>
            <a:r>
              <a:rPr lang="ko-KR" altLang="en-US" dirty="0"/>
              <a:t>연구하기 위해 </a:t>
            </a:r>
            <a:r>
              <a:rPr lang="ko-KR" altLang="en-US" dirty="0" err="1"/>
              <a:t>에도의</a:t>
            </a:r>
            <a:r>
              <a:rPr lang="ko-KR" altLang="en-US" dirty="0"/>
              <a:t> </a:t>
            </a:r>
            <a:r>
              <a:rPr lang="ko-KR" altLang="en-US" dirty="0" err="1"/>
              <a:t>간다에</a:t>
            </a:r>
            <a:r>
              <a:rPr lang="ko-KR" altLang="en-US" dirty="0"/>
              <a:t> 천문대 설치</a:t>
            </a:r>
            <a:r>
              <a:rPr lang="en-US" altLang="ko-KR" dirty="0"/>
              <a:t>, </a:t>
            </a:r>
            <a:r>
              <a:rPr lang="ko-KR" altLang="en-US" dirty="0"/>
              <a:t>스스로 관측하기도</a:t>
            </a:r>
            <a:r>
              <a:rPr lang="en-US" altLang="ko-KR" dirty="0"/>
              <a:t>. </a:t>
            </a:r>
            <a:endParaRPr lang="ko-KR" altLang="en-US" dirty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농민 </a:t>
            </a:r>
            <a:r>
              <a:rPr lang="ko-KR" altLang="en-US" dirty="0"/>
              <a:t>수입 증대를 위해</a:t>
            </a:r>
            <a:r>
              <a:rPr lang="en-US" altLang="ko-KR" dirty="0"/>
              <a:t>, </a:t>
            </a:r>
            <a:r>
              <a:rPr lang="ko-KR" altLang="en-US" dirty="0"/>
              <a:t>경작지 개발</a:t>
            </a:r>
            <a:r>
              <a:rPr lang="en-US" altLang="ko-KR" dirty="0"/>
              <a:t>, </a:t>
            </a:r>
            <a:r>
              <a:rPr lang="ko-KR" altLang="en-US" dirty="0"/>
              <a:t>고구마</a:t>
            </a:r>
            <a:r>
              <a:rPr lang="en-US" altLang="ko-KR" dirty="0"/>
              <a:t>, </a:t>
            </a:r>
            <a:r>
              <a:rPr lang="ko-KR" altLang="en-US" dirty="0"/>
              <a:t>사탕수수</a:t>
            </a:r>
            <a:r>
              <a:rPr lang="en-US" altLang="ko-KR" dirty="0"/>
              <a:t>, </a:t>
            </a:r>
            <a:r>
              <a:rPr lang="ko-KR" altLang="en-US" dirty="0"/>
              <a:t>조선인삼</a:t>
            </a:r>
            <a:r>
              <a:rPr lang="en-US" altLang="ko-KR" dirty="0"/>
              <a:t>, </a:t>
            </a:r>
            <a:r>
              <a:rPr lang="ko-KR" altLang="en-US" dirty="0" smtClean="0"/>
              <a:t>참깨 재배 </a:t>
            </a:r>
            <a:endParaRPr lang="en-US" altLang="ko-KR" dirty="0" smtClean="0"/>
          </a:p>
          <a:p>
            <a:r>
              <a:rPr lang="ko-KR" altLang="en-US" dirty="0"/>
              <a:t> </a:t>
            </a:r>
            <a:r>
              <a:rPr lang="ko-KR" altLang="en-US" dirty="0" smtClean="0"/>
              <a:t>    </a:t>
            </a:r>
            <a:r>
              <a:rPr lang="en-US" altLang="ko-KR" dirty="0" smtClean="0"/>
              <a:t>- </a:t>
            </a:r>
            <a:r>
              <a:rPr lang="ko-KR" altLang="en-US" dirty="0"/>
              <a:t>이는 쌀을 많이 거둬가도 부수입이 생기게 하기 위함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3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>
            <a:off x="794941" y="3141325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30150" y="16419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간세이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농촌 재건 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개혁의 좌절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풍속과 언론의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rgbClr val="3EAADA"/>
                </a:solidFill>
              </a:rPr>
              <a:t>마쓰다이라</a:t>
            </a:r>
            <a:r>
              <a:rPr lang="ko-KR" altLang="en-US" sz="1400" b="1" dirty="0" smtClean="0">
                <a:solidFill>
                  <a:srgbClr val="3EAADA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3EAADA"/>
                </a:solidFill>
              </a:rPr>
              <a:t>사다노부의</a:t>
            </a:r>
            <a:r>
              <a:rPr lang="ko-KR" altLang="en-US" sz="1400" b="1" dirty="0" smtClean="0">
                <a:solidFill>
                  <a:srgbClr val="3EAADA"/>
                </a:solidFill>
              </a:rPr>
              <a:t> 등장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>
                <a:solidFill>
                  <a:srgbClr val="333333"/>
                </a:solidFill>
                <a:latin typeface="Gulim"/>
              </a:rPr>
              <a:t> </a:t>
            </a:r>
            <a:endParaRPr lang="ko-KR" altLang="en-US" sz="14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경제정책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8860664" y="1030305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사상의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751" y="1569049"/>
            <a:ext cx="40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rgbClr val="FF0000"/>
                </a:solidFill>
              </a:rPr>
              <a:t>마쓰다이라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사다노부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4045" y="1938381"/>
            <a:ext cx="53057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600" b="1" dirty="0" smtClean="0">
                <a:solidFill>
                  <a:srgbClr val="333333"/>
                </a:solidFill>
                <a:latin typeface="Gulim"/>
              </a:rPr>
              <a:t>1786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년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다누마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오키쓰구가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실각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. 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영지도 몰수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. </a:t>
            </a:r>
            <a:endParaRPr lang="en-US" altLang="ko-KR" sz="1600" b="1" dirty="0" smtClean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 smtClean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sz="1600" b="1" dirty="0" err="1" smtClean="0">
                <a:solidFill>
                  <a:srgbClr val="333333"/>
                </a:solidFill>
                <a:latin typeface="Gulim"/>
              </a:rPr>
              <a:t>오키쓰구</a:t>
            </a:r>
            <a:r>
              <a:rPr lang="ko-KR" altLang="en-US" sz="1600" b="1" dirty="0" smtClean="0">
                <a:solidFill>
                  <a:srgbClr val="333333"/>
                </a:solidFill>
                <a:latin typeface="Gulim"/>
              </a:rPr>
              <a:t> 실각 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직후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, 10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대 쇼군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도쿠가와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이에하루가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사망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sz="1600" b="1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도쿠가와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이에나리가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11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대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쇼군에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취임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. </a:t>
            </a:r>
            <a:endParaRPr lang="ko-KR" altLang="en-US" sz="1600" b="1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- 1785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년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에도와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오사카에서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덴메이의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우치코와시라고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하는 대규모 폭동이 일어난 직후에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, </a:t>
            </a:r>
            <a:endParaRPr lang="ko-KR" altLang="en-US" sz="1600" b="1" dirty="0">
              <a:solidFill>
                <a:srgbClr val="333333"/>
              </a:solidFill>
              <a:latin typeface="Dot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  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-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후다이다이묘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고산케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고산쿄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세력은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다누마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오키쓰구와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대조적인 성격을 지닌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마쓰다이라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사다노부를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Gulim"/>
              </a:rPr>
              <a:t>로주로</a:t>
            </a:r>
            <a:r>
              <a:rPr lang="ko-KR" altLang="en-US" sz="1600" b="1" dirty="0">
                <a:solidFill>
                  <a:srgbClr val="333333"/>
                </a:solidFill>
                <a:latin typeface="Gulim"/>
              </a:rPr>
              <a:t> 추대</a:t>
            </a:r>
            <a:r>
              <a:rPr lang="en-US" altLang="ko-KR" sz="1600" b="1" dirty="0">
                <a:solidFill>
                  <a:srgbClr val="333333"/>
                </a:solidFill>
                <a:latin typeface="Gulim"/>
              </a:rPr>
              <a:t>. </a:t>
            </a:r>
            <a:endParaRPr lang="en-US" altLang="ko-KR" sz="1600" b="1" dirty="0" smtClean="0">
              <a:solidFill>
                <a:srgbClr val="333333"/>
              </a:solidFill>
              <a:latin typeface="Guli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Gulim"/>
            </a:endParaRPr>
          </a:p>
          <a:p>
            <a:r>
              <a:rPr lang="en-US" altLang="ko-KR" sz="1600" b="1" dirty="0"/>
              <a:t>- </a:t>
            </a:r>
            <a:r>
              <a:rPr lang="ko-KR" altLang="en-US" sz="1600" b="1" dirty="0" err="1">
                <a:solidFill>
                  <a:srgbClr val="FF0000"/>
                </a:solidFill>
              </a:rPr>
              <a:t>마쓰다이라</a:t>
            </a:r>
            <a:r>
              <a:rPr lang="ko-KR" altLang="en-US" sz="1600" b="1" dirty="0">
                <a:solidFill>
                  <a:srgbClr val="FF0000"/>
                </a:solidFill>
              </a:rPr>
              <a:t> </a:t>
            </a:r>
            <a:r>
              <a:rPr lang="ko-KR" altLang="en-US" sz="1600" b="1" dirty="0" err="1">
                <a:solidFill>
                  <a:srgbClr val="FF0000"/>
                </a:solidFill>
              </a:rPr>
              <a:t>사다노부의</a:t>
            </a:r>
            <a:r>
              <a:rPr lang="ko-KR" altLang="en-US" sz="1600" b="1" dirty="0">
                <a:solidFill>
                  <a:srgbClr val="FF0000"/>
                </a:solidFill>
              </a:rPr>
              <a:t> 이상</a:t>
            </a:r>
            <a:r>
              <a:rPr lang="ko-KR" altLang="en-US" sz="1600" b="1" dirty="0"/>
              <a:t>은</a:t>
            </a:r>
            <a:r>
              <a:rPr lang="ko-KR" altLang="en-US" sz="1600" b="1" dirty="0">
                <a:solidFill>
                  <a:srgbClr val="FF0000"/>
                </a:solidFill>
              </a:rPr>
              <a:t> </a:t>
            </a:r>
            <a:r>
              <a:rPr lang="ko-KR" altLang="en-US" sz="1600" b="1" dirty="0"/>
              <a:t>교호 개혁을 모범으로 하여 </a:t>
            </a:r>
            <a:r>
              <a:rPr lang="ko-KR" altLang="en-US" sz="1600" b="1" dirty="0" err="1"/>
              <a:t>막정을</a:t>
            </a:r>
            <a:r>
              <a:rPr lang="ko-KR" altLang="en-US" sz="1600" b="1" dirty="0"/>
              <a:t> 재건하는 것</a:t>
            </a:r>
            <a:r>
              <a:rPr lang="en-US" altLang="ko-KR" sz="1600" b="1" dirty="0"/>
              <a:t>. </a:t>
            </a:r>
            <a:endParaRPr lang="ko-KR" altLang="en-US" sz="1600" b="1" dirty="0">
              <a:solidFill>
                <a:srgbClr val="333333"/>
              </a:solidFill>
              <a:latin typeface="Dotum"/>
            </a:endParaRPr>
          </a:p>
          <a:p>
            <a:endParaRPr lang="ko-KR" altLang="en-US" sz="1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1" y="2165450"/>
            <a:ext cx="2848885" cy="33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6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>
            <a:off x="794941" y="3141325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30150" y="16419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간세이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10290220" y="1019036"/>
            <a:ext cx="1393777" cy="496578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개혁의 좌절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9" y="1041569"/>
            <a:ext cx="148250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prstClr val="white"/>
                </a:solidFill>
              </a:rPr>
              <a:t>마쓰다이라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white"/>
                </a:solidFill>
              </a:rPr>
              <a:t>사다노부의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등장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367429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풍속과 언론의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4458151" y="1019036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농촌 재건 정책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dirty="0">
              <a:solidFill>
                <a:srgbClr val="333333"/>
              </a:solidFill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6110219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prstClr val="white"/>
                </a:solidFill>
              </a:rPr>
              <a:t>경제정책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8912181" y="1019036"/>
            <a:ext cx="124925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사상의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980267" y="1648178"/>
            <a:ext cx="8556977" cy="1840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 </a:t>
            </a:r>
            <a:r>
              <a:rPr lang="ko-KR" altLang="en-US" b="1" dirty="0">
                <a:solidFill>
                  <a:srgbClr val="FF0000"/>
                </a:solidFill>
              </a:rPr>
              <a:t>농업 인구를 확보하려는 정책을 실시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다코쿠데카세기금지령을</a:t>
            </a:r>
            <a:r>
              <a:rPr lang="ko-KR" altLang="en-US" dirty="0"/>
              <a:t> 내려</a:t>
            </a:r>
            <a:r>
              <a:rPr lang="en-US" altLang="ko-KR" dirty="0"/>
              <a:t>, </a:t>
            </a:r>
            <a:r>
              <a:rPr lang="ko-KR" altLang="en-US" dirty="0"/>
              <a:t>농민이 다른 지역으로 진출하는 것을 막았고</a:t>
            </a:r>
            <a:r>
              <a:rPr lang="en-US" altLang="ko-KR" dirty="0"/>
              <a:t>,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- 1790</a:t>
            </a:r>
            <a:r>
              <a:rPr lang="ko-KR" altLang="en-US" dirty="0"/>
              <a:t>년부터 </a:t>
            </a:r>
            <a:r>
              <a:rPr lang="en-US" altLang="ko-KR" dirty="0"/>
              <a:t>3</a:t>
            </a:r>
            <a:r>
              <a:rPr lang="ko-KR" altLang="en-US" dirty="0"/>
              <a:t>년 연속 관동</a:t>
            </a:r>
            <a:r>
              <a:rPr lang="en-US" altLang="ko-KR" dirty="0"/>
              <a:t>, </a:t>
            </a:r>
            <a:r>
              <a:rPr lang="ko-KR" altLang="en-US" dirty="0"/>
              <a:t>동북 지방의 농민을 </a:t>
            </a:r>
            <a:r>
              <a:rPr lang="ko-KR" altLang="en-US" dirty="0" smtClean="0"/>
              <a:t>대상으로 </a:t>
            </a:r>
            <a:r>
              <a:rPr lang="ko-KR" altLang="en-US" dirty="0" err="1" smtClean="0"/>
              <a:t>귀농령을</a:t>
            </a:r>
            <a:r>
              <a:rPr lang="ko-KR" altLang="en-US" dirty="0" smtClean="0"/>
              <a:t> </a:t>
            </a:r>
            <a:r>
              <a:rPr lang="ko-KR" altLang="en-US" dirty="0"/>
              <a:t>내림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돌아가는 자에게 여비와 농기구</a:t>
            </a:r>
            <a:r>
              <a:rPr lang="en-US" altLang="ko-KR" dirty="0"/>
              <a:t>, </a:t>
            </a:r>
            <a:r>
              <a:rPr lang="ko-KR" altLang="en-US" dirty="0"/>
              <a:t>식량을 지급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정착 시키기 위해 </a:t>
            </a:r>
            <a:r>
              <a:rPr lang="ko-KR" altLang="en-US" dirty="0" err="1"/>
              <a:t>쓰케고야쿠의</a:t>
            </a:r>
            <a:r>
              <a:rPr lang="ko-KR" altLang="en-US" dirty="0"/>
              <a:t> </a:t>
            </a:r>
            <a:r>
              <a:rPr lang="ko-KR" altLang="en-US" dirty="0" err="1"/>
              <a:t>규정량을</a:t>
            </a:r>
            <a:r>
              <a:rPr lang="ko-KR" altLang="en-US" dirty="0"/>
              <a:t> 정해</a:t>
            </a:r>
            <a:r>
              <a:rPr lang="en-US" altLang="ko-KR" dirty="0"/>
              <a:t>, </a:t>
            </a:r>
            <a:r>
              <a:rPr lang="ko-KR" altLang="en-US" dirty="0"/>
              <a:t>그 이상 부담하였을 경우 임금을 지급하도록 함</a:t>
            </a:r>
            <a:r>
              <a:rPr lang="en-US" altLang="ko-KR" dirty="0"/>
              <a:t>. </a:t>
            </a:r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2985909" y="4120492"/>
            <a:ext cx="8556977" cy="1840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 </a:t>
            </a:r>
            <a:r>
              <a:rPr lang="ko-KR" altLang="en-US" b="1" dirty="0">
                <a:solidFill>
                  <a:srgbClr val="FF0000"/>
                </a:solidFill>
              </a:rPr>
              <a:t>농업경영을 보호하는 정책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r>
              <a:rPr lang="en-US" altLang="ko-KR" dirty="0"/>
              <a:t>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각지에 사창</a:t>
            </a:r>
            <a:r>
              <a:rPr lang="en-US" altLang="ko-KR" dirty="0"/>
              <a:t>, </a:t>
            </a:r>
            <a:r>
              <a:rPr lang="ko-KR" altLang="en-US" dirty="0"/>
              <a:t>의창을 설치</a:t>
            </a:r>
            <a:r>
              <a:rPr lang="en-US" altLang="ko-KR" dirty="0"/>
              <a:t>. </a:t>
            </a:r>
            <a:r>
              <a:rPr lang="ko-KR" altLang="en-US" dirty="0"/>
              <a:t>미곡과 곡물을 비축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사다노부가</a:t>
            </a:r>
            <a:r>
              <a:rPr lang="ko-KR" altLang="en-US" dirty="0"/>
              <a:t> 저장미를 농민에게 종자를 대여하고</a:t>
            </a:r>
            <a:r>
              <a:rPr lang="en-US" altLang="ko-KR" dirty="0"/>
              <a:t>, </a:t>
            </a:r>
            <a:r>
              <a:rPr lang="ko-KR" altLang="en-US" dirty="0" err="1"/>
              <a:t>미곡가를</a:t>
            </a:r>
            <a:r>
              <a:rPr lang="ko-KR" altLang="en-US" dirty="0"/>
              <a:t> 조절하는 용도로 전환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검약령을</a:t>
            </a:r>
            <a:r>
              <a:rPr lang="ko-KR" altLang="en-US" dirty="0"/>
              <a:t> 내려</a:t>
            </a:r>
            <a:r>
              <a:rPr lang="en-US" altLang="ko-KR" dirty="0"/>
              <a:t>, </a:t>
            </a:r>
            <a:r>
              <a:rPr lang="ko-KR" altLang="en-US" dirty="0"/>
              <a:t>검약으로 절약한 금전을 촌락 </a:t>
            </a:r>
            <a:r>
              <a:rPr lang="ko-KR" altLang="en-US" dirty="0" err="1"/>
              <a:t>공용금으로</a:t>
            </a:r>
            <a:r>
              <a:rPr lang="ko-KR" altLang="en-US" dirty="0"/>
              <a:t> 사용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그것을 평시에는 경영자금으로</a:t>
            </a:r>
            <a:r>
              <a:rPr lang="en-US" altLang="ko-KR" dirty="0"/>
              <a:t>, </a:t>
            </a:r>
            <a:r>
              <a:rPr lang="ko-KR" altLang="en-US" dirty="0"/>
              <a:t>흉년이 들었을 때에는 구황자금으로 사용</a:t>
            </a:r>
            <a:r>
              <a:rPr lang="en-US" altLang="ko-KR" dirty="0"/>
              <a:t>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>
            <a:off x="794941" y="3141325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3A3A3A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30150" y="16419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srgbClr val="F46128"/>
                </a:solidFill>
              </a:rPr>
              <a:t>간세이</a:t>
            </a: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개혁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양쪽 모서리가 둥근 사각형 1"/>
          <p:cNvSpPr/>
          <p:nvPr/>
        </p:nvSpPr>
        <p:spPr>
          <a:xfrm>
            <a:off x="4426498" y="1030305"/>
            <a:ext cx="143338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농촌 재건 정책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799" y="1041569"/>
            <a:ext cx="148250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prstClr val="white"/>
                </a:solidFill>
              </a:rPr>
              <a:t>마쓰다이라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white"/>
                </a:solidFill>
              </a:rPr>
              <a:t>사다노부의</a:t>
            </a:r>
            <a:r>
              <a:rPr lang="ko-KR" altLang="en-US" sz="1400" b="1" dirty="0" smtClean="0">
                <a:solidFill>
                  <a:prstClr val="white"/>
                </a:solidFill>
              </a:rPr>
              <a:t> 등장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7496218" y="1018163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풍속과 언론의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5942081" y="1019036"/>
            <a:ext cx="136802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3EAADA"/>
                </a:solidFill>
              </a:rPr>
              <a:t>경제정</a:t>
            </a:r>
            <a:r>
              <a:rPr lang="ko-KR" altLang="en-US" sz="1400" b="1" dirty="0">
                <a:solidFill>
                  <a:srgbClr val="3EAADA"/>
                </a:solidFill>
              </a:rPr>
              <a:t>책</a:t>
            </a:r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503599"/>
            <a:ext cx="8839200" cy="5220778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200" b="0" i="0" dirty="0">
              <a:solidFill>
                <a:srgbClr val="333333"/>
              </a:solidFill>
              <a:effectLst/>
              <a:latin typeface="Dotum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10312" y="128701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61414" y="3587106"/>
            <a:ext cx="1093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3A3A3A"/>
                </a:solidFill>
              </a:rPr>
              <a:t>간세이개혁</a:t>
            </a:r>
            <a:endParaRPr lang="en-US" altLang="ko-KR" sz="1400" b="1" dirty="0">
              <a:solidFill>
                <a:srgbClr val="3A3A3A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867095" y="1753715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3A3A3A"/>
                </a:solidFill>
              </a:rPr>
              <a:t>교호개혁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61414" y="5366598"/>
            <a:ext cx="109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3A3A3A"/>
                </a:solidFill>
              </a:rPr>
              <a:t>덴포개혁</a:t>
            </a:r>
            <a:endParaRPr lang="en-US" altLang="ko-KR" sz="1600" b="1" dirty="0">
              <a:solidFill>
                <a:srgbClr val="3A3A3A"/>
              </a:solidFill>
            </a:endParaRP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10413196" y="1046399"/>
            <a:ext cx="127080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개혁의 좌절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8989454" y="1030305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prstClr val="white"/>
                </a:solidFill>
              </a:rPr>
              <a:t>사상의 통제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155" y="1618701"/>
            <a:ext cx="8489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  </a:t>
            </a:r>
            <a:r>
              <a:rPr lang="ko-KR" altLang="en-US" b="1" dirty="0" smtClean="0">
                <a:solidFill>
                  <a:srgbClr val="FF0000"/>
                </a:solidFill>
              </a:rPr>
              <a:t>유통기구 정비</a:t>
            </a:r>
          </a:p>
          <a:p>
            <a:r>
              <a:rPr lang="ko-KR" altLang="en-US" dirty="0" smtClean="0"/>
              <a:t> 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정치를 부패시킨 책임이 잇는 일부의 자와 </a:t>
            </a:r>
            <a:r>
              <a:rPr lang="ko-KR" altLang="en-US" dirty="0" err="1" smtClean="0"/>
              <a:t>가부나카마의</a:t>
            </a:r>
            <a:r>
              <a:rPr lang="ko-KR" altLang="en-US" dirty="0" smtClean="0"/>
              <a:t> 독점을 폐지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묘가킨</a:t>
            </a:r>
            <a:r>
              <a:rPr lang="en-US" altLang="ko-KR" dirty="0"/>
              <a:t>, </a:t>
            </a:r>
            <a:r>
              <a:rPr lang="ko-KR" altLang="en-US" dirty="0" err="1"/>
              <a:t>운조킨도</a:t>
            </a:r>
            <a:r>
              <a:rPr lang="ko-KR" altLang="en-US" dirty="0"/>
              <a:t> 폐지</a:t>
            </a:r>
            <a:r>
              <a:rPr lang="en-US" altLang="ko-KR" dirty="0"/>
              <a:t>. </a:t>
            </a:r>
            <a:r>
              <a:rPr lang="ko-KR" altLang="en-US" dirty="0" err="1"/>
              <a:t>가부나카마</a:t>
            </a:r>
            <a:r>
              <a:rPr lang="ko-KR" altLang="en-US" dirty="0"/>
              <a:t> 폐지로 인한 물가 상승을 차단하려 함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오사카 시장에 대해서도 통제를 강화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오사카 인근 농촌과 여러 번의 반대를 완화하기 위해 오사카 인근에서 생산되는 상품작물을 직접 </a:t>
            </a:r>
            <a:r>
              <a:rPr lang="ko-KR" altLang="en-US" dirty="0" err="1"/>
              <a:t>에도로</a:t>
            </a:r>
            <a:r>
              <a:rPr lang="ko-KR" altLang="en-US" dirty="0"/>
              <a:t> 직송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기엔령으로</a:t>
            </a:r>
            <a:r>
              <a:rPr lang="ko-KR" altLang="en-US" dirty="0"/>
              <a:t> </a:t>
            </a:r>
            <a:r>
              <a:rPr lang="ko-KR" altLang="en-US" dirty="0" err="1"/>
              <a:t>후다사시의</a:t>
            </a:r>
            <a:r>
              <a:rPr lang="ko-KR" altLang="en-US" dirty="0"/>
              <a:t> 활동을 억제했지만</a:t>
            </a:r>
            <a:r>
              <a:rPr lang="en-US" altLang="ko-KR" dirty="0"/>
              <a:t>, </a:t>
            </a:r>
            <a:r>
              <a:rPr lang="ko-KR" altLang="en-US" dirty="0"/>
              <a:t>새로이 </a:t>
            </a:r>
            <a:r>
              <a:rPr lang="ko-KR" altLang="en-US" dirty="0" err="1"/>
              <a:t>고메카타</a:t>
            </a:r>
            <a:r>
              <a:rPr lang="en-US" altLang="ko-KR" dirty="0"/>
              <a:t>, </a:t>
            </a:r>
            <a:r>
              <a:rPr lang="ko-KR" altLang="en-US" dirty="0" err="1"/>
              <a:t>간조카타</a:t>
            </a:r>
            <a:r>
              <a:rPr lang="ko-KR" altLang="en-US" dirty="0"/>
              <a:t> 등과 같은 어용상인들을 </a:t>
            </a:r>
            <a:r>
              <a:rPr lang="ko-KR" altLang="en-US" dirty="0" smtClean="0"/>
              <a:t>지명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조닌들에게</a:t>
            </a:r>
            <a:r>
              <a:rPr lang="ko-KR" altLang="en-US" dirty="0"/>
              <a:t> 토지 임대료와 점포 임대료를 낮추도록 명령</a:t>
            </a:r>
            <a:r>
              <a:rPr lang="en-US" altLang="ko-KR" dirty="0"/>
              <a:t>, </a:t>
            </a:r>
            <a:r>
              <a:rPr lang="ko-KR" altLang="en-US" dirty="0" smtClean="0"/>
              <a:t>물가도 </a:t>
            </a:r>
            <a:r>
              <a:rPr lang="ko-KR" altLang="en-US" dirty="0"/>
              <a:t>낮추려 시도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 err="1"/>
              <a:t>조닌들의</a:t>
            </a:r>
            <a:r>
              <a:rPr lang="ko-KR" altLang="en-US" dirty="0"/>
              <a:t> 불만이 높아지자</a:t>
            </a:r>
            <a:r>
              <a:rPr lang="en-US" altLang="ko-KR" dirty="0"/>
              <a:t>, </a:t>
            </a:r>
            <a:r>
              <a:rPr lang="ko-KR" altLang="en-US" dirty="0"/>
              <a:t>토지 임대료와 점토 임대료를 낮춘 금액에서 </a:t>
            </a:r>
            <a:r>
              <a:rPr lang="en-US" altLang="ko-KR" dirty="0"/>
              <a:t>70%</a:t>
            </a:r>
            <a:r>
              <a:rPr lang="ko-KR" altLang="en-US" dirty="0"/>
              <a:t>를 적립하게 하였다</a:t>
            </a:r>
            <a:r>
              <a:rPr lang="en-US" altLang="ko-KR" dirty="0"/>
              <a:t>. </a:t>
            </a:r>
            <a:endParaRPr lang="ko-KR" altLang="en-US" dirty="0"/>
          </a:p>
          <a:p>
            <a:r>
              <a:rPr lang="ko-KR" altLang="en-US" dirty="0"/>
              <a:t>  </a:t>
            </a:r>
            <a:r>
              <a:rPr lang="en-US" altLang="ko-KR" dirty="0"/>
              <a:t>- </a:t>
            </a:r>
            <a:r>
              <a:rPr lang="ko-KR" altLang="en-US" dirty="0"/>
              <a:t>이를 </a:t>
            </a:r>
            <a:r>
              <a:rPr lang="en-US" altLang="ko-KR" dirty="0"/>
              <a:t>7</a:t>
            </a:r>
            <a:r>
              <a:rPr lang="ko-KR" altLang="en-US" dirty="0"/>
              <a:t>분금적립이라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6384097" y="3701285"/>
            <a:ext cx="1540704" cy="1333711"/>
            <a:chOff x="5468451" y="-1262136"/>
            <a:chExt cx="2478927" cy="2280299"/>
          </a:xfrm>
        </p:grpSpPr>
        <p:sp>
          <p:nvSpPr>
            <p:cNvPr id="4" name="아래쪽 화살표 3"/>
            <p:cNvSpPr/>
            <p:nvPr/>
          </p:nvSpPr>
          <p:spPr>
            <a:xfrm>
              <a:off x="5468451" y="-1262136"/>
              <a:ext cx="2478927" cy="2280299"/>
            </a:xfrm>
            <a:prstGeom prst="downArrow">
              <a:avLst>
                <a:gd name="adj1" fmla="val 70948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123" name="Picture 3" descr="C:\Program Files\Microsoft Office\MEDIA\CAGCAT10\j0222019.wm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8" t="20602" b="14064"/>
            <a:stretch/>
          </p:blipFill>
          <p:spPr bwMode="auto">
            <a:xfrm>
              <a:off x="5966427" y="-1011345"/>
              <a:ext cx="1482973" cy="156025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04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561</Words>
  <Application>Microsoft Office PowerPoint</Application>
  <PresentationFormat>사용자 지정</PresentationFormat>
  <Paragraphs>310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Windows 사용자</cp:lastModifiedBy>
  <cp:revision>46</cp:revision>
  <dcterms:created xsi:type="dcterms:W3CDTF">2019-09-18T04:17:56Z</dcterms:created>
  <dcterms:modified xsi:type="dcterms:W3CDTF">2019-10-28T14:49:50Z</dcterms:modified>
</cp:coreProperties>
</file>